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3" r:id="rId2"/>
    <p:sldId id="406" r:id="rId3"/>
    <p:sldId id="392" r:id="rId4"/>
    <p:sldId id="407" r:id="rId5"/>
    <p:sldId id="408" r:id="rId6"/>
    <p:sldId id="410" r:id="rId7"/>
    <p:sldId id="414" r:id="rId8"/>
    <p:sldId id="411" r:id="rId9"/>
    <p:sldId id="412" r:id="rId10"/>
    <p:sldId id="413" r:id="rId11"/>
    <p:sldId id="415" r:id="rId12"/>
    <p:sldId id="423" r:id="rId13"/>
    <p:sldId id="416" r:id="rId14"/>
    <p:sldId id="419" r:id="rId15"/>
    <p:sldId id="420" r:id="rId16"/>
    <p:sldId id="422" r:id="rId17"/>
    <p:sldId id="421" r:id="rId18"/>
    <p:sldId id="385" r:id="rId19"/>
    <p:sldId id="394" r:id="rId20"/>
    <p:sldId id="395" r:id="rId21"/>
    <p:sldId id="396" r:id="rId22"/>
    <p:sldId id="386" r:id="rId23"/>
    <p:sldId id="359" r:id="rId24"/>
    <p:sldId id="424" r:id="rId25"/>
    <p:sldId id="404" r:id="rId26"/>
    <p:sldId id="387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8869" autoAdjust="0"/>
  </p:normalViewPr>
  <p:slideViewPr>
    <p:cSldViewPr snapToGrid="0">
      <p:cViewPr varScale="1">
        <p:scale>
          <a:sx n="76" d="100"/>
          <a:sy n="76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B385-8AD8-4527-B5C3-8522FA42449C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C94925C-56CD-4D19-A605-2CDB44868A92}">
      <dgm:prSet phldrT="[Text]" custT="1"/>
      <dgm:spPr/>
      <dgm:t>
        <a:bodyPr/>
        <a:lstStyle/>
        <a:p>
          <a:r>
            <a:rPr lang="ru-RU" sz="2400" b="1" dirty="0" smtClean="0"/>
            <a:t>Информация о рынке труда</a:t>
          </a:r>
          <a:endParaRPr lang="en-US" sz="2400" b="1" dirty="0"/>
        </a:p>
      </dgm:t>
    </dgm:pt>
    <dgm:pt modelId="{93ECCA85-9BBA-4BE6-A95E-F31BE350B928}" type="parTrans" cxnId="{3DAF0519-2D31-4CA4-9A32-E1F51BA02D14}">
      <dgm:prSet/>
      <dgm:spPr/>
      <dgm:t>
        <a:bodyPr/>
        <a:lstStyle/>
        <a:p>
          <a:endParaRPr lang="en-US"/>
        </a:p>
      </dgm:t>
    </dgm:pt>
    <dgm:pt modelId="{80F5ED74-D59D-4932-A082-024ADAE3230E}" type="sibTrans" cxnId="{3DAF0519-2D31-4CA4-9A32-E1F51BA02D1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79ACA78-EBF1-4BE2-9CDA-AA55327F4DDB}">
      <dgm:prSet phldrT="[Text]"/>
      <dgm:spPr/>
      <dgm:t>
        <a:bodyPr/>
        <a:lstStyle/>
        <a:p>
          <a:r>
            <a:rPr lang="ru-RU" b="1" dirty="0" smtClean="0"/>
            <a:t>Профессиональные стандарты</a:t>
          </a:r>
          <a:endParaRPr lang="en-US" b="1" dirty="0"/>
        </a:p>
      </dgm:t>
    </dgm:pt>
    <dgm:pt modelId="{AE57440B-856F-4F81-B713-00B9ED3B2E81}" type="parTrans" cxnId="{64A12512-A2F2-491F-A607-E8067CA0B843}">
      <dgm:prSet/>
      <dgm:spPr/>
      <dgm:t>
        <a:bodyPr/>
        <a:lstStyle/>
        <a:p>
          <a:endParaRPr lang="en-US"/>
        </a:p>
      </dgm:t>
    </dgm:pt>
    <dgm:pt modelId="{4BF8F67D-85DE-433C-B100-2C9977C56678}" type="sibTrans" cxnId="{64A12512-A2F2-491F-A607-E8067CA0B843}">
      <dgm:prSet/>
      <dgm:spPr/>
      <dgm:t>
        <a:bodyPr/>
        <a:lstStyle/>
        <a:p>
          <a:endParaRPr lang="en-US"/>
        </a:p>
      </dgm:t>
    </dgm:pt>
    <dgm:pt modelId="{B0191C8C-47AA-4CB7-AA41-E9095E054ABC}">
      <dgm:prSet phldrT="[Text]"/>
      <dgm:spPr/>
      <dgm:t>
        <a:bodyPr/>
        <a:lstStyle/>
        <a:p>
          <a:r>
            <a:rPr lang="ru-RU" b="1" dirty="0" smtClean="0"/>
            <a:t>Стандарты оценки </a:t>
          </a:r>
          <a:endParaRPr lang="en-US" b="1" dirty="0"/>
        </a:p>
      </dgm:t>
    </dgm:pt>
    <dgm:pt modelId="{C80CF90B-FA64-406A-80EB-6BC6B5D86E37}" type="parTrans" cxnId="{313B1396-DFCF-470D-93EA-32DB95592BD1}">
      <dgm:prSet/>
      <dgm:spPr/>
      <dgm:t>
        <a:bodyPr/>
        <a:lstStyle/>
        <a:p>
          <a:endParaRPr lang="en-US"/>
        </a:p>
      </dgm:t>
    </dgm:pt>
    <dgm:pt modelId="{17557B56-68E1-4030-884D-E9EDB7AFDF87}" type="sibTrans" cxnId="{313B1396-DFCF-470D-93EA-32DB95592BD1}">
      <dgm:prSet/>
      <dgm:spPr/>
      <dgm:t>
        <a:bodyPr/>
        <a:lstStyle/>
        <a:p>
          <a:endParaRPr lang="en-US"/>
        </a:p>
      </dgm:t>
    </dgm:pt>
    <dgm:pt modelId="{E19F16E7-6A0D-44BF-8E58-BD1F4E14F449}">
      <dgm:prSet phldrT="[Text]"/>
      <dgm:spPr/>
      <dgm:t>
        <a:bodyPr/>
        <a:lstStyle/>
        <a:p>
          <a:r>
            <a:rPr lang="ru-RU" b="1" dirty="0" smtClean="0"/>
            <a:t>Стандарты обучения </a:t>
          </a:r>
          <a:endParaRPr lang="en-US" b="1" dirty="0"/>
        </a:p>
      </dgm:t>
    </dgm:pt>
    <dgm:pt modelId="{8CDB7695-A4D1-4CF2-AE46-9702550DA4E9}" type="parTrans" cxnId="{D6D44376-9113-403C-93F2-AE0841A6C730}">
      <dgm:prSet/>
      <dgm:spPr/>
      <dgm:t>
        <a:bodyPr/>
        <a:lstStyle/>
        <a:p>
          <a:endParaRPr lang="en-US"/>
        </a:p>
      </dgm:t>
    </dgm:pt>
    <dgm:pt modelId="{8555B1B7-6F34-4047-8C1D-7B7F183D4134}" type="sibTrans" cxnId="{D6D44376-9113-403C-93F2-AE0841A6C730}">
      <dgm:prSet/>
      <dgm:spPr/>
      <dgm:t>
        <a:bodyPr/>
        <a:lstStyle/>
        <a:p>
          <a:endParaRPr lang="en-US"/>
        </a:p>
      </dgm:t>
    </dgm:pt>
    <dgm:pt modelId="{08445803-6B6E-4B21-8CB5-EDD6F935E8DD}">
      <dgm:prSet phldrT="[Text]" custT="1"/>
      <dgm:spPr/>
      <dgm:t>
        <a:bodyPr/>
        <a:lstStyle/>
        <a:p>
          <a:r>
            <a:rPr lang="ru-RU" sz="2100" b="1" dirty="0" smtClean="0"/>
            <a:t>Процесс обучения</a:t>
          </a:r>
          <a:endParaRPr lang="en-US" sz="2100" b="1" dirty="0"/>
        </a:p>
      </dgm:t>
    </dgm:pt>
    <dgm:pt modelId="{78DFB22F-98C2-44A7-BE19-A0D0DF60F2A4}" type="parTrans" cxnId="{1E1CD09E-4C6C-461F-A892-957D30D57059}">
      <dgm:prSet/>
      <dgm:spPr/>
      <dgm:t>
        <a:bodyPr/>
        <a:lstStyle/>
        <a:p>
          <a:endParaRPr lang="en-US"/>
        </a:p>
      </dgm:t>
    </dgm:pt>
    <dgm:pt modelId="{52D1A191-229F-47D1-B666-02EB847AC0FD}" type="sibTrans" cxnId="{1E1CD09E-4C6C-461F-A892-957D30D57059}">
      <dgm:prSet/>
      <dgm:spPr/>
      <dgm:t>
        <a:bodyPr/>
        <a:lstStyle/>
        <a:p>
          <a:endParaRPr lang="en-US"/>
        </a:p>
      </dgm:t>
    </dgm:pt>
    <dgm:pt modelId="{07255C10-7615-43EB-8F88-E31671C58FF8}" type="pres">
      <dgm:prSet presAssocID="{AFD4B385-8AD8-4527-B5C3-8522FA4244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FA0CD-E2D8-42E4-8A86-F5BE9B28FA3B}" type="pres">
      <dgm:prSet presAssocID="{AFD4B385-8AD8-4527-B5C3-8522FA42449C}" presName="cycle" presStyleCnt="0"/>
      <dgm:spPr/>
      <dgm:t>
        <a:bodyPr/>
        <a:lstStyle/>
        <a:p>
          <a:endParaRPr lang="ru-RU"/>
        </a:p>
      </dgm:t>
    </dgm:pt>
    <dgm:pt modelId="{9C22796A-E1A5-46D3-A0A5-55ED5563178F}" type="pres">
      <dgm:prSet presAssocID="{6C94925C-56CD-4D19-A605-2CDB44868A9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F1EE8-E4CA-499A-B24C-69668BDED99B}" type="pres">
      <dgm:prSet presAssocID="{80F5ED74-D59D-4932-A082-024ADAE3230E}" presName="sibTransFirstNode" presStyleLbl="bgShp" presStyleIdx="0" presStyleCnt="1" custLinFactNeighborX="-495" custLinFactNeighborY="154"/>
      <dgm:spPr/>
      <dgm:t>
        <a:bodyPr/>
        <a:lstStyle/>
        <a:p>
          <a:endParaRPr lang="ru-RU"/>
        </a:p>
      </dgm:t>
    </dgm:pt>
    <dgm:pt modelId="{84DB63F9-FD4A-4798-84F6-1F2C06BECBA5}" type="pres">
      <dgm:prSet presAssocID="{679ACA78-EBF1-4BE2-9CDA-AA55327F4DD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4947-ACF4-404E-81E5-9763097244DA}" type="pres">
      <dgm:prSet presAssocID="{B0191C8C-47AA-4CB7-AA41-E9095E054ABC}" presName="nodeFollowingNodes" presStyleLbl="node1" presStyleIdx="2" presStyleCnt="5" custRadScaleRad="117059" custRadScaleInc="214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914AE-2078-4DEA-A577-23025A735338}" type="pres">
      <dgm:prSet presAssocID="{E19F16E7-6A0D-44BF-8E58-BD1F4E14F449}" presName="nodeFollowingNodes" presStyleLbl="node1" presStyleIdx="3" presStyleCnt="5" custRadScaleRad="100985" custRadScaleInc="-14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85F52-EC18-4D68-B7D6-1887041DCBDE}" type="pres">
      <dgm:prSet presAssocID="{08445803-6B6E-4B21-8CB5-EDD6F935E8DD}" presName="nodeFollowingNodes" presStyleLbl="node1" presStyleIdx="4" presStyleCnt="5" custRadScaleRad="96233" custRadScaleInc="-104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CD09E-4C6C-461F-A892-957D30D57059}" srcId="{AFD4B385-8AD8-4527-B5C3-8522FA42449C}" destId="{08445803-6B6E-4B21-8CB5-EDD6F935E8DD}" srcOrd="4" destOrd="0" parTransId="{78DFB22F-98C2-44A7-BE19-A0D0DF60F2A4}" sibTransId="{52D1A191-229F-47D1-B666-02EB847AC0FD}"/>
    <dgm:cxn modelId="{64A12512-A2F2-491F-A607-E8067CA0B843}" srcId="{AFD4B385-8AD8-4527-B5C3-8522FA42449C}" destId="{679ACA78-EBF1-4BE2-9CDA-AA55327F4DDB}" srcOrd="1" destOrd="0" parTransId="{AE57440B-856F-4F81-B713-00B9ED3B2E81}" sibTransId="{4BF8F67D-85DE-433C-B100-2C9977C56678}"/>
    <dgm:cxn modelId="{75F1067B-B011-4137-BC6A-E94E601CE4DD}" type="presOf" srcId="{80F5ED74-D59D-4932-A082-024ADAE3230E}" destId="{929F1EE8-E4CA-499A-B24C-69668BDED99B}" srcOrd="0" destOrd="0" presId="urn:microsoft.com/office/officeart/2005/8/layout/cycle3"/>
    <dgm:cxn modelId="{141026E1-1D71-4250-A4F7-B01C687BAB9F}" type="presOf" srcId="{AFD4B385-8AD8-4527-B5C3-8522FA42449C}" destId="{07255C10-7615-43EB-8F88-E31671C58FF8}" srcOrd="0" destOrd="0" presId="urn:microsoft.com/office/officeart/2005/8/layout/cycle3"/>
    <dgm:cxn modelId="{3EF95417-8B43-44DF-9A97-C0ADAEB4F3F2}" type="presOf" srcId="{679ACA78-EBF1-4BE2-9CDA-AA55327F4DDB}" destId="{84DB63F9-FD4A-4798-84F6-1F2C06BECBA5}" srcOrd="0" destOrd="0" presId="urn:microsoft.com/office/officeart/2005/8/layout/cycle3"/>
    <dgm:cxn modelId="{3DAF0519-2D31-4CA4-9A32-E1F51BA02D14}" srcId="{AFD4B385-8AD8-4527-B5C3-8522FA42449C}" destId="{6C94925C-56CD-4D19-A605-2CDB44868A92}" srcOrd="0" destOrd="0" parTransId="{93ECCA85-9BBA-4BE6-A95E-F31BE350B928}" sibTransId="{80F5ED74-D59D-4932-A082-024ADAE3230E}"/>
    <dgm:cxn modelId="{0ED0A7E6-5392-40BC-9836-AEB8A5BC51FE}" type="presOf" srcId="{E19F16E7-6A0D-44BF-8E58-BD1F4E14F449}" destId="{70D914AE-2078-4DEA-A577-23025A735338}" srcOrd="0" destOrd="0" presId="urn:microsoft.com/office/officeart/2005/8/layout/cycle3"/>
    <dgm:cxn modelId="{7B41AFE4-C0FC-4182-8112-12E33472E2D7}" type="presOf" srcId="{6C94925C-56CD-4D19-A605-2CDB44868A92}" destId="{9C22796A-E1A5-46D3-A0A5-55ED5563178F}" srcOrd="0" destOrd="0" presId="urn:microsoft.com/office/officeart/2005/8/layout/cycle3"/>
    <dgm:cxn modelId="{24351992-80CD-4B2C-A505-DA2CA01FC818}" type="presOf" srcId="{08445803-6B6E-4B21-8CB5-EDD6F935E8DD}" destId="{46085F52-EC18-4D68-B7D6-1887041DCBDE}" srcOrd="0" destOrd="0" presId="urn:microsoft.com/office/officeart/2005/8/layout/cycle3"/>
    <dgm:cxn modelId="{D6D44376-9113-403C-93F2-AE0841A6C730}" srcId="{AFD4B385-8AD8-4527-B5C3-8522FA42449C}" destId="{E19F16E7-6A0D-44BF-8E58-BD1F4E14F449}" srcOrd="3" destOrd="0" parTransId="{8CDB7695-A4D1-4CF2-AE46-9702550DA4E9}" sibTransId="{8555B1B7-6F34-4047-8C1D-7B7F183D4134}"/>
    <dgm:cxn modelId="{25465488-9EFB-42C1-8571-C79928C7FB9A}" type="presOf" srcId="{B0191C8C-47AA-4CB7-AA41-E9095E054ABC}" destId="{76744947-ACF4-404E-81E5-9763097244DA}" srcOrd="0" destOrd="0" presId="urn:microsoft.com/office/officeart/2005/8/layout/cycle3"/>
    <dgm:cxn modelId="{313B1396-DFCF-470D-93EA-32DB95592BD1}" srcId="{AFD4B385-8AD8-4527-B5C3-8522FA42449C}" destId="{B0191C8C-47AA-4CB7-AA41-E9095E054ABC}" srcOrd="2" destOrd="0" parTransId="{C80CF90B-FA64-406A-80EB-6BC6B5D86E37}" sibTransId="{17557B56-68E1-4030-884D-E9EDB7AFDF87}"/>
    <dgm:cxn modelId="{8594D9A5-F5BB-4431-8508-734BDF141111}" type="presParOf" srcId="{07255C10-7615-43EB-8F88-E31671C58FF8}" destId="{F8FFA0CD-E2D8-42E4-8A86-F5BE9B28FA3B}" srcOrd="0" destOrd="0" presId="urn:microsoft.com/office/officeart/2005/8/layout/cycle3"/>
    <dgm:cxn modelId="{CCAC0B64-FB99-4AC4-B794-BC2117A3B22E}" type="presParOf" srcId="{F8FFA0CD-E2D8-42E4-8A86-F5BE9B28FA3B}" destId="{9C22796A-E1A5-46D3-A0A5-55ED5563178F}" srcOrd="0" destOrd="0" presId="urn:microsoft.com/office/officeart/2005/8/layout/cycle3"/>
    <dgm:cxn modelId="{068FCE3B-F044-49A9-95B3-14D70179BB13}" type="presParOf" srcId="{F8FFA0CD-E2D8-42E4-8A86-F5BE9B28FA3B}" destId="{929F1EE8-E4CA-499A-B24C-69668BDED99B}" srcOrd="1" destOrd="0" presId="urn:microsoft.com/office/officeart/2005/8/layout/cycle3"/>
    <dgm:cxn modelId="{396C1149-CCD5-4D29-BCC9-C7064AD59519}" type="presParOf" srcId="{F8FFA0CD-E2D8-42E4-8A86-F5BE9B28FA3B}" destId="{84DB63F9-FD4A-4798-84F6-1F2C06BECBA5}" srcOrd="2" destOrd="0" presId="urn:microsoft.com/office/officeart/2005/8/layout/cycle3"/>
    <dgm:cxn modelId="{36029C75-E804-4BA5-BF21-0F71A62CF35C}" type="presParOf" srcId="{F8FFA0CD-E2D8-42E4-8A86-F5BE9B28FA3B}" destId="{76744947-ACF4-404E-81E5-9763097244DA}" srcOrd="3" destOrd="0" presId="urn:microsoft.com/office/officeart/2005/8/layout/cycle3"/>
    <dgm:cxn modelId="{76CBE0E9-6795-46C6-9B95-583A21036DFF}" type="presParOf" srcId="{F8FFA0CD-E2D8-42E4-8A86-F5BE9B28FA3B}" destId="{70D914AE-2078-4DEA-A577-23025A735338}" srcOrd="4" destOrd="0" presId="urn:microsoft.com/office/officeart/2005/8/layout/cycle3"/>
    <dgm:cxn modelId="{E0C9C44E-F0D9-47CF-8176-F0EEBE78018C}" type="presParOf" srcId="{F8FFA0CD-E2D8-42E4-8A86-F5BE9B28FA3B}" destId="{46085F52-EC18-4D68-B7D6-1887041DCBD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76E7-42EC-4EB6-9FAC-5F9B1314E1FF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0FD4-C023-4B45-98F2-5D4F6CF50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60FD4-C023-4B45-98F2-5D4F6CF509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81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23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355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634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6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4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64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27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95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0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79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606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555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830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9356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4382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1760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665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2881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006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9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40" y="0"/>
            <a:ext cx="12231540" cy="6961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3480515"/>
            <a:ext cx="10672762" cy="2363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Национальная система квалификаций: </a:t>
            </a:r>
            <a:r>
              <a:rPr lang="ru-RU" dirty="0" smtClean="0">
                <a:solidFill>
                  <a:schemeClr val="bg1"/>
                </a:solidFill>
              </a:rPr>
              <a:t> структура  и  </a:t>
            </a:r>
            <a:r>
              <a:rPr lang="ru-RU" dirty="0">
                <a:solidFill>
                  <a:schemeClr val="bg1"/>
                </a:solidFill>
              </a:rPr>
              <a:t>тенденции развития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27531"/>
              </p:ext>
            </p:extLst>
          </p:nvPr>
        </p:nvGraphicFramePr>
        <p:xfrm>
          <a:off x="1" y="971683"/>
          <a:ext cx="12192000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1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7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3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16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1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</a:tabLst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1130" marR="0" indent="-1511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55" y="928687"/>
            <a:ext cx="1514475" cy="2308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134" y="928687"/>
            <a:ext cx="1834078" cy="2308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899" y="942975"/>
            <a:ext cx="1916757" cy="2293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637" y="942973"/>
            <a:ext cx="1547814" cy="2264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196" y="942970"/>
            <a:ext cx="1273603" cy="2280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7550" y="942971"/>
            <a:ext cx="1200527" cy="22643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230" y="942971"/>
            <a:ext cx="2333227" cy="22643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1432" y="942970"/>
            <a:ext cx="853764" cy="21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287" y="794884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Нормативная база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28913" y="1798182"/>
            <a:ext cx="9985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>
              <a:buAutoNum type="arabicPeriod"/>
            </a:pPr>
            <a:r>
              <a:rPr lang="ru-RU" sz="2800" dirty="0" smtClean="0"/>
              <a:t>Закон  КР  «Об  образовании»  - определения НСК, НРК, ПС</a:t>
            </a:r>
          </a:p>
          <a:p>
            <a:pPr marL="1428750" lvl="2" indent="-514350">
              <a:buAutoNum type="arabicPeriod"/>
            </a:pPr>
            <a:r>
              <a:rPr lang="ru-RU" sz="2800" dirty="0" smtClean="0"/>
              <a:t>Постановление Правительства КР «Об утверждении Концепции Национальной системы квалификаций в Кыргызской Республике»   от 30 сентября 2019 г., №505</a:t>
            </a:r>
          </a:p>
          <a:p>
            <a:pPr marL="1428750" lvl="2" indent="-514350">
              <a:buAutoNum type="arabicPeriod"/>
            </a:pPr>
            <a:r>
              <a:rPr lang="ru-RU" sz="2800" dirty="0" smtClean="0"/>
              <a:t>Постановление Правительства КР  «Об одобрении  Национальной рамки квалификации» от 18 сентября 2020 год, № 491</a:t>
            </a:r>
          </a:p>
          <a:p>
            <a:pPr marL="1428750" lvl="2" indent="-514350">
              <a:buAutoNum type="arabicPeriod"/>
            </a:pPr>
            <a:r>
              <a:rPr lang="ru-RU" sz="2800" dirty="0" smtClean="0"/>
              <a:t>Макет ГОС ВПО, ГОС СПО</a:t>
            </a:r>
          </a:p>
        </p:txBody>
      </p:sp>
    </p:spTree>
    <p:extLst>
      <p:ext uri="{BB962C8B-B14F-4D97-AF65-F5344CB8AC3E}">
        <p14:creationId xmlns:p14="http://schemas.microsoft.com/office/powerpoint/2010/main" val="35034457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287" y="81947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рамка квалификации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8887" y="2049010"/>
            <a:ext cx="9985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dirty="0" smtClean="0"/>
              <a:t> </a:t>
            </a:r>
            <a:r>
              <a:rPr lang="ru-RU" sz="2800" dirty="0"/>
              <a:t>определяет единую шкалу квалификационных уровней для разработки отраслевых/секторальных рамок квалификаций, профессиональных стандартов, которая обеспечивает межотраслевую сопоставимость квалификаций и является основой для системы подтверждения соответствия и присвоения квалификации специалистов.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2547964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287" y="0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рамка квалификации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64745" y="854793"/>
            <a:ext cx="107367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формировать </a:t>
            </a:r>
            <a:r>
              <a:rPr lang="ru-RU" sz="2800" dirty="0"/>
              <a:t>общую стратегию развития рынка труда и системы образования, планировать различные траектории образования, ведущие к получению конкретной квалификации, повышению квалификационного уровня, карьерному </a:t>
            </a:r>
            <a:r>
              <a:rPr lang="ru-RU" sz="2800" dirty="0" smtClean="0"/>
              <a:t>росту;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описывать </a:t>
            </a:r>
            <a:r>
              <a:rPr lang="ru-RU" sz="2800" dirty="0"/>
              <a:t>с единых позиций требования к квалификации работников и выпускников при разработке профессиональных и образовательных </a:t>
            </a:r>
            <a:r>
              <a:rPr lang="ru-RU" sz="2800" dirty="0" smtClean="0"/>
              <a:t>стандартов;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разрабатывать </a:t>
            </a:r>
            <a:r>
              <a:rPr lang="ru-RU" sz="2800" dirty="0"/>
              <a:t>процедуры оценки результатов образования и независимой оценки </a:t>
            </a:r>
            <a:r>
              <a:rPr lang="ru-RU" sz="2800" dirty="0" smtClean="0"/>
              <a:t>квалификаций;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ru-RU" sz="2800" dirty="0" smtClean="0"/>
              <a:t>создавать </a:t>
            </a:r>
            <a:r>
              <a:rPr lang="ru-RU" sz="2800" dirty="0"/>
              <a:t>отраслевые квалификационные и </a:t>
            </a:r>
            <a:r>
              <a:rPr lang="ru-RU" sz="2800" dirty="0" smtClean="0"/>
              <a:t>тарифные системы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772649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939" y="139681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элементы   НРК  КР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3231" y="3008348"/>
            <a:ext cx="3986213" cy="10429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Национальная рамка  квалификации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939" y="4592523"/>
            <a:ext cx="312896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Дескрипторы квалификационных уровней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89773" y="2162629"/>
            <a:ext cx="3313440" cy="1135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Пути достижения квалификационных уровней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34399" y="3905183"/>
            <a:ext cx="3313440" cy="2205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трудоемкость для достижения квалификационного уровня в рамках формального обучения</a:t>
            </a:r>
            <a:r>
              <a:rPr lang="ru-RU" sz="2400" dirty="0"/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3939" y="1843848"/>
            <a:ext cx="3128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Уровни квалификации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74983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574" y="0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рамка квалификации КР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8887" y="2049010"/>
            <a:ext cx="998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33178"/>
              </p:ext>
            </p:extLst>
          </p:nvPr>
        </p:nvGraphicFramePr>
        <p:xfrm>
          <a:off x="1640114" y="1043808"/>
          <a:ext cx="9202057" cy="523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517"/>
                <a:gridCol w="7858540"/>
              </a:tblGrid>
              <a:tr h="4891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Пути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достижения  квалификационного уровня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Начальное общее образование, краткосрочное обучение  на рабочем месте, практический опыт</a:t>
                      </a:r>
                    </a:p>
                  </a:txBody>
                  <a:tcPr/>
                </a:tc>
              </a:tr>
              <a:tr h="7037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 и краткосрочные курсы.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 и практический опыт</a:t>
                      </a:r>
                    </a:p>
                  </a:txBody>
                  <a:tcPr/>
                </a:tc>
              </a:tr>
              <a:tr h="717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 и профессиональная  подготовка.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 образование и практический опыт</a:t>
                      </a:r>
                    </a:p>
                  </a:txBody>
                  <a:tcPr/>
                </a:tc>
              </a:tr>
              <a:tr h="9630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уровня начального профессионального  образования, практический опыт.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образование, дополнительное  профессиональное образование и практический опыт</a:t>
                      </a:r>
                    </a:p>
                  </a:txBody>
                  <a:tcPr/>
                </a:tc>
              </a:tr>
              <a:tr h="12520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уровня среднего профессионального  образования, практический опыт.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 уровня начального профессионального  образования (на базе полного среднего образования),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практический опыт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7870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574" y="0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рамка квалификации КР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8887" y="2049010"/>
            <a:ext cx="998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dirty="0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99282"/>
              </p:ext>
            </p:extLst>
          </p:nvPr>
        </p:nvGraphicFramePr>
        <p:xfrm>
          <a:off x="1538513" y="584775"/>
          <a:ext cx="10304235" cy="582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437"/>
                <a:gridCol w="8799798"/>
              </a:tblGrid>
              <a:tr h="48919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уровень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Пути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достижения  квалификационного уровня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Бакалавриат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Программы уровня среднего профессионального образования и дополнительное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профессиональное образование, практический опыт</a:t>
                      </a:r>
                    </a:p>
                  </a:txBody>
                  <a:tcPr/>
                </a:tc>
              </a:tr>
              <a:tr h="7037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Магистратура, практический опыт.</a:t>
                      </a:r>
                    </a:p>
                    <a:p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, практический опыт.</a:t>
                      </a:r>
                    </a:p>
                    <a:p>
                      <a:r>
                        <a:rPr lang="ru-RU" dirty="0" err="1" smtClean="0"/>
                        <a:t>Бакалавриат</a:t>
                      </a:r>
                      <a:r>
                        <a:rPr lang="ru-RU" dirty="0" smtClean="0"/>
                        <a:t> и дополнительное профессиональное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образование,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практический опыт</a:t>
                      </a:r>
                    </a:p>
                  </a:txBody>
                  <a:tcPr/>
                </a:tc>
              </a:tr>
              <a:tr h="717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Послевузовское образование (программы, ведущие к получению квалификации кандидата наук, доктора философии (</a:t>
                      </a:r>
                      <a:r>
                        <a:rPr lang="ru-RU" dirty="0" err="1" smtClean="0"/>
                        <a:t>PhD</a:t>
                      </a:r>
                      <a:r>
                        <a:rPr lang="ru-RU" dirty="0" smtClean="0"/>
                        <a:t>/доктора по профилю и/или практический опыт). </a:t>
                      </a:r>
                    </a:p>
                    <a:p>
                      <a:r>
                        <a:rPr lang="ru-RU" dirty="0" smtClean="0"/>
                        <a:t>Магистратура или </a:t>
                      </a:r>
                      <a:r>
                        <a:rPr lang="ru-RU" dirty="0" err="1" smtClean="0"/>
                        <a:t>специалитет</a:t>
                      </a:r>
                      <a:r>
                        <a:rPr lang="ru-RU" dirty="0" smtClean="0"/>
                        <a:t>, дополнительное профессиональное образование, практический опыт</a:t>
                      </a:r>
                    </a:p>
                  </a:txBody>
                  <a:tcPr/>
                </a:tc>
              </a:tr>
              <a:tr h="9630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Послевузовское образование (квалификация доктора </a:t>
                      </a:r>
                    </a:p>
                    <a:p>
                      <a:r>
                        <a:rPr lang="ru-RU" dirty="0" smtClean="0"/>
                        <a:t>наук, практический опыт) и </a:t>
                      </a:r>
                      <a:r>
                        <a:rPr lang="ru-RU" dirty="0" err="1" smtClean="0"/>
                        <a:t>общественнопрофессиональное</a:t>
                      </a:r>
                      <a:r>
                        <a:rPr lang="ru-RU" dirty="0" smtClean="0"/>
                        <a:t> признание на отраслевом,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межотраслевом, международном уровне.</a:t>
                      </a:r>
                    </a:p>
                    <a:p>
                      <a:r>
                        <a:rPr lang="ru-RU" dirty="0" smtClean="0"/>
                        <a:t>Послевузовское образование (квалификации кандидата </a:t>
                      </a:r>
                    </a:p>
                    <a:p>
                      <a:r>
                        <a:rPr lang="ru-RU" dirty="0" smtClean="0"/>
                        <a:t>наук, доктора философии (</a:t>
                      </a:r>
                      <a:r>
                        <a:rPr lang="ru-RU" dirty="0" err="1" smtClean="0"/>
                        <a:t>PhD</a:t>
                      </a:r>
                      <a:r>
                        <a:rPr lang="ru-RU" dirty="0" smtClean="0"/>
                        <a:t>/доктора по профилю и</a:t>
                      </a:r>
                    </a:p>
                    <a:p>
                      <a:r>
                        <a:rPr lang="ru-RU" dirty="0" smtClean="0"/>
                        <a:t>практический опыт и/или дополнительное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профессиональное образование) и общественно-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профессиональное признание на отраслевом, межотраслевом, международном уровне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973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3059" y="1267979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Дескрипторы НРК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57287" y="2611435"/>
            <a:ext cx="9985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dirty="0" smtClean="0"/>
              <a:t> </a:t>
            </a:r>
            <a:r>
              <a:rPr lang="ru-RU" sz="2800" dirty="0"/>
              <a:t>содержат информацию о том, какие требования целесообразно предъявлять к обучаемому на каждом из образовательных уровней и </a:t>
            </a:r>
            <a:r>
              <a:rPr lang="ru-RU" sz="2800" b="1" dirty="0"/>
              <a:t>характеризуют результаты </a:t>
            </a:r>
            <a:r>
              <a:rPr lang="ru-RU" sz="2800" b="1" dirty="0" smtClean="0"/>
              <a:t>обучения</a:t>
            </a:r>
          </a:p>
          <a:p>
            <a:pPr lvl="2" algn="ctr"/>
            <a:endParaRPr lang="ru-RU" sz="2800" dirty="0"/>
          </a:p>
          <a:p>
            <a:pPr lvl="2" algn="ctr"/>
            <a:r>
              <a:rPr lang="ru-RU" sz="2800" i="1" dirty="0" smtClean="0"/>
              <a:t>Знания- Навыки- </a:t>
            </a:r>
            <a:r>
              <a:rPr lang="ru-RU" sz="2800" i="1" dirty="0"/>
              <a:t>Личностные </a:t>
            </a:r>
            <a:r>
              <a:rPr lang="ru-RU" sz="2800" i="1" dirty="0" smtClean="0"/>
              <a:t>компетенции </a:t>
            </a:r>
          </a:p>
          <a:p>
            <a:pPr lvl="2" algn="ctr"/>
            <a:r>
              <a:rPr lang="ru-RU" sz="2800" i="1" dirty="0" smtClean="0"/>
              <a:t>(1 </a:t>
            </a:r>
            <a:r>
              <a:rPr lang="ru-RU" sz="2800" i="1" dirty="0"/>
              <a:t>- самостоятельность, </a:t>
            </a:r>
            <a:r>
              <a:rPr lang="ru-RU" sz="2800" i="1" dirty="0" smtClean="0"/>
              <a:t> 2 </a:t>
            </a:r>
            <a:r>
              <a:rPr lang="ru-RU" sz="2800" i="1" dirty="0"/>
              <a:t>- ответственность, </a:t>
            </a:r>
            <a:r>
              <a:rPr lang="ru-RU" sz="2800" i="1" dirty="0" smtClean="0"/>
              <a:t> 3  коммуникация</a:t>
            </a:r>
            <a:r>
              <a:rPr lang="ru-RU" sz="2800" i="1" dirty="0"/>
              <a:t>)</a:t>
            </a:r>
          </a:p>
          <a:p>
            <a:pPr lvl="2" algn="ctr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41808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574" y="0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Дескрипторы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квалификационных уровней НРК КР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288" y="2586038"/>
            <a:ext cx="1054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8887" y="2049010"/>
            <a:ext cx="998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2800" dirty="0" smtClean="0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89709"/>
              </p:ext>
            </p:extLst>
          </p:nvPr>
        </p:nvGraphicFramePr>
        <p:xfrm>
          <a:off x="101600" y="798286"/>
          <a:ext cx="1193074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518"/>
                <a:gridCol w="2907492"/>
                <a:gridCol w="2535103"/>
                <a:gridCol w="5843630"/>
              </a:tblGrid>
              <a:tr h="23222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93911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Владеет широким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диапазоном </a:t>
                      </a:r>
                    </a:p>
                    <a:p>
                      <a:r>
                        <a:rPr lang="ru-RU" sz="1400" dirty="0" smtClean="0"/>
                        <a:t>интегрированных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общих и </a:t>
                      </a:r>
                    </a:p>
                    <a:p>
                      <a:r>
                        <a:rPr lang="ru-RU" sz="1400" dirty="0" smtClean="0"/>
                        <a:t>профессиональных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знаний, включая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критическое </a:t>
                      </a:r>
                    </a:p>
                    <a:p>
                      <a:r>
                        <a:rPr lang="ru-RU" sz="1400" dirty="0" smtClean="0"/>
                        <a:t>понимание теорий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принципов, в области работы и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Владеет широким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набором методов,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включая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инновационные,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навыками их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выбора и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применения для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решения сложных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проблем в области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работы и обучения,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а также навыками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критического </a:t>
                      </a:r>
                    </a:p>
                    <a:p>
                      <a:r>
                        <a:rPr lang="ru-RU" sz="1400" dirty="0" smtClean="0"/>
                        <a:t>мышления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1 - управляет комплексными </a:t>
                      </a:r>
                    </a:p>
                    <a:p>
                      <a:r>
                        <a:rPr lang="ru-RU" sz="1400" dirty="0" smtClean="0"/>
                        <a:t>действиями, процессами.</a:t>
                      </a:r>
                    </a:p>
                    <a:p>
                      <a:r>
                        <a:rPr lang="ru-RU" sz="1400" dirty="0" smtClean="0"/>
                        <a:t>2 - несет ответственность за </a:t>
                      </a:r>
                    </a:p>
                    <a:p>
                      <a:r>
                        <a:rPr lang="ru-RU" sz="1400" dirty="0" smtClean="0"/>
                        <a:t>принятие решений в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непредсказуемых условиях в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области работы или обучения, а </a:t>
                      </a:r>
                    </a:p>
                    <a:p>
                      <a:r>
                        <a:rPr lang="ru-RU" sz="1400" dirty="0" smtClean="0"/>
                        <a:t>также за управление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профессиональным развитием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отдельных лиц или групп. </a:t>
                      </a:r>
                    </a:p>
                    <a:p>
                      <a:r>
                        <a:rPr lang="ru-RU" sz="1400" dirty="0" smtClean="0"/>
                        <a:t>Участвует в работе экспертных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групп и разработке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стратегических планов </a:t>
                      </a:r>
                    </a:p>
                    <a:p>
                      <a:r>
                        <a:rPr lang="ru-RU" sz="1400" dirty="0" smtClean="0"/>
                        <a:t>развития.</a:t>
                      </a:r>
                    </a:p>
                    <a:p>
                      <a:r>
                        <a:rPr lang="ru-RU" sz="1400" dirty="0" smtClean="0"/>
                        <a:t>3 - осуществляет деловое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общение и поддерживает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партнерские отношения</a:t>
                      </a:r>
                      <a:endParaRPr lang="ru-RU" sz="1400" dirty="0"/>
                    </a:p>
                  </a:txBody>
                  <a:tcPr/>
                </a:tc>
              </a:tr>
              <a:tr h="1939112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Владеет узкоспециализированными знаниями и методами научного исследования в области работы или обучения, а также общими и профессиональным и знаниями в смежных областях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Владеет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специализированными навыками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решения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стратегических </a:t>
                      </a:r>
                    </a:p>
                    <a:p>
                      <a:r>
                        <a:rPr lang="ru-RU" sz="1400" dirty="0" smtClean="0"/>
                        <a:t>задач и проблем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для проведения </a:t>
                      </a:r>
                    </a:p>
                    <a:p>
                      <a:r>
                        <a:rPr lang="ru-RU" sz="1400" dirty="0" smtClean="0"/>
                        <a:t>научных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исследований и/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или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инновационной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профессиональной </a:t>
                      </a:r>
                    </a:p>
                    <a:p>
                      <a:r>
                        <a:rPr lang="ru-RU" sz="1400" dirty="0" smtClean="0"/>
                        <a:t>деятельности,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производства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новых знаний, для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оригинальных идей </a:t>
                      </a:r>
                    </a:p>
                    <a:p>
                      <a:r>
                        <a:rPr lang="ru-RU" sz="1400" dirty="0" smtClean="0"/>
                        <a:t>и/или научных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исследований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1 - управляет и преобразует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сложную непредсказуемую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рабочую или учебную среду, </a:t>
                      </a:r>
                    </a:p>
                    <a:p>
                      <a:r>
                        <a:rPr lang="ru-RU" sz="1400" dirty="0" smtClean="0"/>
                        <a:t>применяя инновационные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подходы. </a:t>
                      </a:r>
                    </a:p>
                    <a:p>
                      <a:r>
                        <a:rPr lang="ru-RU" sz="1400" dirty="0" smtClean="0"/>
                        <a:t>2 - несет ответственность за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принятие решений в </a:t>
                      </a:r>
                    </a:p>
                    <a:p>
                      <a:r>
                        <a:rPr lang="ru-RU" sz="1400" dirty="0" smtClean="0"/>
                        <a:t>непредсказуемых условиях.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Оценивает стратегические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групповые показатели. </a:t>
                      </a:r>
                    </a:p>
                    <a:p>
                      <a:r>
                        <a:rPr lang="ru-RU" sz="1400" dirty="0" smtClean="0"/>
                        <a:t>3 - организует деятельность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экспертных/профессиональных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групп/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организаций,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представляет результаты их </a:t>
                      </a:r>
                    </a:p>
                    <a:p>
                      <a:r>
                        <a:rPr lang="ru-RU" sz="1400" dirty="0" smtClean="0"/>
                        <a:t>работы. Ведет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профессиональные дискуссии </a:t>
                      </a:r>
                    </a:p>
                    <a:p>
                      <a:r>
                        <a:rPr lang="ru-RU" sz="1400" dirty="0" smtClean="0"/>
                        <a:t>на уровне профильных и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смежных отраслей. Решает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коммуникационные задачи во </a:t>
                      </a:r>
                    </a:p>
                    <a:p>
                      <a:r>
                        <a:rPr lang="ru-RU" sz="1400" dirty="0" smtClean="0"/>
                        <a:t>всех сферах деятельности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43503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332"/>
            <a:ext cx="3735288" cy="4242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825" y="100013"/>
            <a:ext cx="86296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ПРОФЕССИОНАЛЬНЫЙ СТАНДАРТ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5" y="857250"/>
            <a:ext cx="8172450" cy="30432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ln w="0"/>
                <a:solidFill>
                  <a:schemeClr val="tx1"/>
                </a:solidFill>
              </a:rPr>
              <a:t>основополагающий документ, определяющий в рамках конкретного вида профессиональной деятельности </a:t>
            </a:r>
            <a:r>
              <a:rPr lang="ru-RU" sz="2400" u="sng" dirty="0">
                <a:ln w="0"/>
                <a:solidFill>
                  <a:schemeClr val="tx1"/>
                </a:solidFill>
              </a:rPr>
              <a:t>требования к ее содержанию </a:t>
            </a:r>
            <a:r>
              <a:rPr lang="ru-RU" sz="2400" dirty="0">
                <a:ln w="0"/>
                <a:solidFill>
                  <a:schemeClr val="tx1"/>
                </a:solidFill>
              </a:rPr>
              <a:t>и качеству и описывающий </a:t>
            </a:r>
            <a:r>
              <a:rPr lang="ru-RU" sz="2400" u="sng" dirty="0">
                <a:ln w="0"/>
                <a:solidFill>
                  <a:schemeClr val="tx1"/>
                </a:solidFill>
              </a:rPr>
              <a:t>качественный уровень </a:t>
            </a:r>
            <a:r>
              <a:rPr lang="ru-RU" sz="2400" dirty="0">
                <a:ln w="0"/>
                <a:solidFill>
                  <a:schemeClr val="tx1"/>
                </a:solidFill>
              </a:rPr>
              <a:t>квалификации сотрудника, которому он обязан соответствовать, чтобы по праву занимать свое место в штате любой организации вне зависимости от рода ее </a:t>
            </a:r>
            <a:r>
              <a:rPr lang="ru-RU" sz="2400" dirty="0" smtClean="0">
                <a:ln w="0"/>
                <a:solidFill>
                  <a:schemeClr val="tx1"/>
                </a:solidFill>
              </a:rPr>
              <a:t>деятельности 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</a:rPr>
              <a:t>(Закон КР «Об образовании»  1.07.2019)</a:t>
            </a:r>
            <a:endParaRPr lang="ru-RU" sz="24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21957" y="4371975"/>
            <a:ext cx="7808118" cy="2149849"/>
          </a:xfrm>
          <a:prstGeom prst="wedgeRoundRectCallout">
            <a:avLst>
              <a:gd name="adj1" fmla="val -78599"/>
              <a:gd name="adj2" fmla="val -7503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Профессиональный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стандарт (стандарты компетентности)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определяет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навыки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которыми должен обладать человек , чтобы производить и быть продуктивным в мире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труда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855585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2317" y="758825"/>
            <a:ext cx="10363200" cy="1470025"/>
          </a:xfrm>
        </p:spPr>
        <p:txBody>
          <a:bodyPr/>
          <a:lstStyle/>
          <a:p>
            <a:r>
              <a:rPr lang="ru-RU" dirty="0" smtClean="0"/>
              <a:t>Возможности практического применения профессиональных стандартов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271" y="2538133"/>
            <a:ext cx="9542929" cy="3988173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Выявляет  новые виды  трудовой деятельности в конкретной области профессиональной деятельности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Является профессиональным минимумом , которому должны соответствовать все работники отрасли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Является основой для определения профессионального уровня </a:t>
            </a:r>
            <a:r>
              <a:rPr lang="ru-RU" sz="2400" dirty="0">
                <a:solidFill>
                  <a:schemeClr val="tx1"/>
                </a:solidFill>
              </a:rPr>
              <a:t>и совершенствования профессиональны компетенций работников и их </a:t>
            </a:r>
            <a:r>
              <a:rPr lang="ru-RU" sz="2400" dirty="0" smtClean="0">
                <a:solidFill>
                  <a:schemeClr val="tx1"/>
                </a:solidFill>
              </a:rPr>
              <a:t>сертификации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Используется при составлении учебных программ   и методических материалов, выборов форм и методов обучения в системе профессионального образования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894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106" y="1277471"/>
            <a:ext cx="94532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Понятие «Национальная система квалификации» </a:t>
            </a:r>
          </a:p>
          <a:p>
            <a:endParaRPr lang="ru-RU" sz="2800" dirty="0" smtClean="0"/>
          </a:p>
          <a:p>
            <a:r>
              <a:rPr lang="ru-RU" sz="2800" dirty="0" smtClean="0"/>
              <a:t>Национальная рамка квалификации </a:t>
            </a:r>
          </a:p>
          <a:p>
            <a:endParaRPr lang="ru-RU" sz="2800" dirty="0" smtClean="0"/>
          </a:p>
          <a:p>
            <a:r>
              <a:rPr lang="ru-RU" sz="2800" dirty="0" smtClean="0"/>
              <a:t>Профессиональный стандарт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9807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271" y="315073"/>
            <a:ext cx="10363200" cy="5724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стандарты позволяют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247" y="887507"/>
            <a:ext cx="10363200" cy="51502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РАБОТОДАТЕЛЯМ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подбирать квалифицированный персонал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беспечить требуемое качество персонала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беспечить профессиональный рост персонала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эффективно </a:t>
            </a:r>
            <a:r>
              <a:rPr lang="ru-RU" sz="2400" dirty="0">
                <a:solidFill>
                  <a:schemeClr val="tx1"/>
                </a:solidFill>
              </a:rPr>
              <a:t>обновлять знания, умения и компетенции </a:t>
            </a:r>
            <a:r>
              <a:rPr lang="ru-RU" sz="2400" dirty="0" smtClean="0">
                <a:solidFill>
                  <a:schemeClr val="tx1"/>
                </a:solidFill>
              </a:rPr>
              <a:t>работников\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РАБОТНИКАМ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Определять собственный профессиональный уровень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Эффективно функционировать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Обеспечить собственную востребованность на рынке труда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420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247" y="315073"/>
            <a:ext cx="10484224" cy="411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стандарты создают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271" y="1398495"/>
            <a:ext cx="10363200" cy="515022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ОРГАНАМ УПРАВЛЕНИЯ ОБРАЗОВАНИЕМ :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•  возможность сформулировать реальные и измеримые цели профессионального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возможность планировать объемы и профили обучения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возможность определять траектории обучения на протяжении всей жизни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УЧЕБНЫМ ЗАВЕДЕНИЯМ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основу для разработки учебных программ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основу для разработки курсов обучения, учебно-методических материалов для различных целевых групп.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5261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652503" y="2770922"/>
            <a:ext cx="2467270" cy="21002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Профес-сиональное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образование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80" y="93682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 rot="10800000">
            <a:off x="8245432" y="4368777"/>
            <a:ext cx="3446023" cy="8529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658" y="-23737"/>
            <a:ext cx="10378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Важность </a:t>
            </a:r>
            <a:r>
              <a:rPr lang="ru-RU" sz="4800" b="1" spc="-5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ea typeface="+mj-ea"/>
                <a:cs typeface="+mj-cs"/>
              </a:rPr>
              <a:t>профессиональных стандартов</a:t>
            </a:r>
            <a:endParaRPr lang="en-US" sz="4800" b="1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532" y="1972064"/>
            <a:ext cx="2072533" cy="20400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ынок труда 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325" y="3736707"/>
            <a:ext cx="1843088" cy="482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Развивается </a:t>
            </a:r>
            <a:endParaRPr lang="en-US" sz="2000" b="1" dirty="0"/>
          </a:p>
        </p:txBody>
      </p:sp>
      <p:sp>
        <p:nvSpPr>
          <p:cNvPr id="12" name="Curved Down Arrow 11"/>
          <p:cNvSpPr/>
          <p:nvPr/>
        </p:nvSpPr>
        <p:spPr>
          <a:xfrm>
            <a:off x="51916" y="1806469"/>
            <a:ext cx="345693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58181" y="2262043"/>
            <a:ext cx="2055913" cy="417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Должно меняться</a:t>
            </a:r>
            <a:endParaRPr lang="en-US" b="1" dirty="0"/>
          </a:p>
        </p:txBody>
      </p:sp>
      <p:sp>
        <p:nvSpPr>
          <p:cNvPr id="14" name="Oval Callout 13"/>
          <p:cNvSpPr/>
          <p:nvPr/>
        </p:nvSpPr>
        <p:spPr>
          <a:xfrm>
            <a:off x="2958468" y="956105"/>
            <a:ext cx="2278216" cy="1093963"/>
          </a:xfrm>
          <a:prstGeom prst="wedgeEllipseCallout">
            <a:avLst>
              <a:gd name="adj1" fmla="val 58187"/>
              <a:gd name="adj2" fmla="val 6114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Соответствие 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097576" y="4217721"/>
            <a:ext cx="2843210" cy="919655"/>
          </a:xfrm>
          <a:prstGeom prst="leftRightArrow">
            <a:avLst>
              <a:gd name="adj1" fmla="val 50000"/>
              <a:gd name="adj2" fmla="val 164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Обмен информацией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92" y="2112648"/>
            <a:ext cx="2277113" cy="22771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6118" y="730448"/>
            <a:ext cx="33147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должен освоить обучающийся , чтоб эффективно выполнять свои функции на рабочем месте?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 УЧИТЬ ? 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526698" y="4217721"/>
            <a:ext cx="0" cy="30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658" y="4562536"/>
            <a:ext cx="33147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</a:t>
            </a:r>
            <a:r>
              <a:rPr lang="ru-RU" b="1" dirty="0"/>
              <a:t> </a:t>
            </a:r>
            <a:r>
              <a:rPr lang="ru-RU" b="1" dirty="0" smtClean="0"/>
              <a:t>будет уметь делать обучающийся после окончания обучения?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ЧЕМУ УЧИТЬ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955458" y="5731884"/>
            <a:ext cx="40076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 можно узнать, что обучающийся  эффективно выполнять свои функции в рамках трудовой деятельности ?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КАК ОЦЕНИТЬ? 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957222" y="2112648"/>
            <a:ext cx="1616346" cy="35820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5" idx="1"/>
          </p:cNvCxnSpPr>
          <p:nvPr/>
        </p:nvCxnSpPr>
        <p:spPr>
          <a:xfrm>
            <a:off x="1756877" y="5659581"/>
            <a:ext cx="3198581" cy="6724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789786" y="1723171"/>
            <a:ext cx="6783782" cy="22092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17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1279"/>
            <a:ext cx="10058400" cy="1450757"/>
          </a:xfrm>
        </p:spPr>
        <p:txBody>
          <a:bodyPr/>
          <a:lstStyle/>
          <a:p>
            <a:r>
              <a:rPr lang="ru-RU" b="1" dirty="0"/>
              <a:t>Цикл постоянной обратной связи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167"/>
            <a:ext cx="12192000" cy="5929833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05197"/>
              </p:ext>
            </p:extLst>
          </p:nvPr>
        </p:nvGraphicFramePr>
        <p:xfrm>
          <a:off x="2757489" y="841593"/>
          <a:ext cx="7137178" cy="596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25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41714" y="202362"/>
            <a:ext cx="9535886" cy="6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282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Барьеры для признания профессиональных стандартов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Профессиональные стандарты не носят всеобщего характера (они разработаны  ограниченным кругом работодателей</a:t>
            </a:r>
            <a:r>
              <a:rPr lang="ru-RU" dirty="0" smtClean="0"/>
              <a:t>);</a:t>
            </a:r>
          </a:p>
          <a:p>
            <a:r>
              <a:rPr lang="ru-RU" dirty="0"/>
              <a:t>Слабая разработанность механизмов по разработке и отсутствие механизмов по  утверждению профессиональных стандартов;</a:t>
            </a:r>
          </a:p>
          <a:p>
            <a:r>
              <a:rPr lang="ru-RU" dirty="0"/>
              <a:t>Отсутствие  нормативно - закрепленного статуса профессионального стандарта; </a:t>
            </a:r>
            <a:endParaRPr lang="ru-RU" dirty="0" smtClean="0"/>
          </a:p>
          <a:p>
            <a:r>
              <a:rPr lang="ru-RU" dirty="0"/>
              <a:t>Использование различной терминологии приводит к трудностям восприятия  и использования профессиональных стандартов;</a:t>
            </a:r>
          </a:p>
          <a:p>
            <a:r>
              <a:rPr lang="ru-RU" dirty="0"/>
              <a:t>Отсутствие единого органа для координации процессов, связанных с   профессиональными квалификациями и профессиональными стандартами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269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1243014"/>
            <a:ext cx="45719" cy="6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0109" y="1139762"/>
            <a:ext cx="97588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</a:t>
            </a:r>
            <a:r>
              <a:rPr lang="ru-RU" sz="4000" b="1" dirty="0">
                <a:solidFill>
                  <a:schemeClr val="tx2"/>
                </a:solidFill>
              </a:rPr>
              <a:t>От рынка дипломов – к рынку квалификаций</a:t>
            </a:r>
            <a:r>
              <a:rPr lang="ru-RU" sz="4000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r>
              <a:rPr lang="ru-RU" sz="4000" dirty="0" smtClean="0"/>
              <a:t>Квалификация </a:t>
            </a:r>
            <a:r>
              <a:rPr lang="ru-RU" sz="4000" dirty="0"/>
              <a:t>- </a:t>
            </a:r>
            <a:r>
              <a:rPr lang="ru-RU" sz="4000" b="1" dirty="0"/>
              <a:t>результат</a:t>
            </a:r>
            <a:r>
              <a:rPr lang="ru-RU" sz="4000" dirty="0"/>
              <a:t> процесса </a:t>
            </a:r>
            <a:r>
              <a:rPr lang="ru-RU" sz="4000" b="1" dirty="0"/>
              <a:t>оценки</a:t>
            </a:r>
            <a:r>
              <a:rPr lang="ru-RU" sz="4000" dirty="0"/>
              <a:t> и </a:t>
            </a:r>
            <a:r>
              <a:rPr lang="ru-RU" sz="4000" b="1" dirty="0"/>
              <a:t>признания</a:t>
            </a:r>
            <a:r>
              <a:rPr lang="ru-RU" sz="4000" dirty="0"/>
              <a:t> компетентным </a:t>
            </a:r>
          </a:p>
          <a:p>
            <a:pPr algn="ctr"/>
            <a:r>
              <a:rPr lang="ru-RU" sz="4000" dirty="0"/>
              <a:t>органом освоения личностью определенной образовательной программы и (или) </a:t>
            </a:r>
          </a:p>
          <a:p>
            <a:pPr algn="ctr"/>
            <a:r>
              <a:rPr lang="ru-RU" sz="4000" dirty="0"/>
              <a:t>практического опыта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3143" y="158524"/>
            <a:ext cx="10972800" cy="4946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Главная тенденция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0904574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0989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76" y="1185862"/>
            <a:ext cx="1054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Конференция Международной организации труда (МОТ</a:t>
            </a:r>
            <a:r>
              <a:rPr lang="ru-RU" sz="3200" b="1" dirty="0" smtClean="0"/>
              <a:t>)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Женева июнь 2004 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7849" y="2641938"/>
            <a:ext cx="8996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человеческого капитала (R195):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«…основываясь на социальном диалоге, сформулировать, применить и рассмотреть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рамках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капитала, образования, практической подготовки и политики непрерывного обучения, которая соответствует экономической, финансовой и социальным курсам государств…» </a:t>
            </a:r>
          </a:p>
        </p:txBody>
      </p:sp>
    </p:spTree>
    <p:extLst>
      <p:ext uri="{BB962C8B-B14F-4D97-AF65-F5344CB8AC3E}">
        <p14:creationId xmlns:p14="http://schemas.microsoft.com/office/powerpoint/2010/main" val="2513408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942" y="1343026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правительств стран - участниц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4974" y="1927801"/>
            <a:ext cx="8996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идентификация тенденций в определении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социальных партнеров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работодателей, работников в осуществлении практической подготовки к деятельности на рынке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профессиональных квалификаций [1]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150" y="5898119"/>
            <a:ext cx="105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Recommendation </a:t>
            </a:r>
            <a:r>
              <a:rPr lang="en-US" dirty="0"/>
              <a:t>concerning Human Resources Development: Education, Training and Lifelong Learning Recommendation: R195. – Geneva, 2004,  с. 7-9. </a:t>
            </a:r>
          </a:p>
        </p:txBody>
      </p:sp>
    </p:spTree>
    <p:extLst>
      <p:ext uri="{BB962C8B-B14F-4D97-AF65-F5344CB8AC3E}">
        <p14:creationId xmlns:p14="http://schemas.microsoft.com/office/powerpoint/2010/main" val="27695290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287" y="881361"/>
            <a:ext cx="1054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устранить разрыв между профессиональным образованием и рынком труда?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024" y="2350650"/>
            <a:ext cx="37514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Согласование ОПОП с работодателями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1893" y="2589462"/>
            <a:ext cx="22637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>Участие в ГИА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70015" y="3487994"/>
            <a:ext cx="34219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Привлечение к реализации образовательного процесса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5406" y="5039794"/>
            <a:ext cx="36279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Дуальное обучение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869" y="3714629"/>
            <a:ext cx="36502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Наставничество на производстве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3774" y="5888592"/>
            <a:ext cx="32015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Профориентация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583" y="3207613"/>
            <a:ext cx="1655582" cy="18450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7287" y="5671999"/>
            <a:ext cx="407851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Обучение</a:t>
            </a:r>
            <a:r>
              <a:rPr lang="ru-RU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на рабочем месте</a:t>
            </a:r>
            <a:endParaRPr lang="ru-RU" sz="2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216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405" y="800101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Соотношение «мира образования» и «мира труда»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05" y="2413190"/>
            <a:ext cx="2711337" cy="2787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32" y="2548386"/>
            <a:ext cx="2946112" cy="2787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03" y="3153389"/>
            <a:ext cx="2603218" cy="2462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002" y="1841407"/>
            <a:ext cx="2389839" cy="2462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1905" y="4304404"/>
            <a:ext cx="2048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МИР ОБРАЗОВАНИЯ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041" y="2588140"/>
            <a:ext cx="1540040" cy="17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96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405" y="756558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Разная логика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86054"/>
              </p:ext>
            </p:extLst>
          </p:nvPr>
        </p:nvGraphicFramePr>
        <p:xfrm>
          <a:off x="638628" y="1953380"/>
          <a:ext cx="1103085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5429"/>
                <a:gridCol w="5515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СФЕРА ТРУДА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СФЕРА  ОБРАЗОВАНИЯ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r>
                        <a:rPr lang="ru-RU" sz="3200" dirty="0" smtClean="0"/>
                        <a:t>Что делает специалист? 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С каким качеством?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Чему учить?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Как учить?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Как оценить результаты?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130" y="4753942"/>
            <a:ext cx="2377419" cy="20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14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288" y="1128713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Национальная система квалификаций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4405" y="1845809"/>
            <a:ext cx="105441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комплекс взаимосвязанных документов, обеспечивающих взаимодействие сфер профессионального </a:t>
            </a:r>
            <a:r>
              <a:rPr lang="ru-RU" sz="2800" b="1" dirty="0"/>
              <a:t>образования </a:t>
            </a:r>
            <a:r>
              <a:rPr lang="ru-RU" sz="2800" dirty="0"/>
              <a:t>и </a:t>
            </a:r>
            <a:r>
              <a:rPr lang="ru-RU" sz="2800" b="1" dirty="0"/>
              <a:t>труда</a:t>
            </a:r>
            <a:r>
              <a:rPr lang="ru-RU" sz="2800" dirty="0"/>
              <a:t> в целях повышения качества подготовки работников и их конкурентоспособности на </a:t>
            </a:r>
            <a:r>
              <a:rPr lang="ru-RU" sz="2800" dirty="0" smtClean="0"/>
              <a:t>национальном  </a:t>
            </a:r>
            <a:r>
              <a:rPr lang="ru-RU" sz="2800" dirty="0"/>
              <a:t>и международном </a:t>
            </a:r>
            <a:r>
              <a:rPr lang="ru-RU" sz="2800" dirty="0" smtClean="0"/>
              <a:t>рынках </a:t>
            </a:r>
            <a:r>
              <a:rPr lang="ru-RU" sz="2800" dirty="0"/>
              <a:t>труда. 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24405" y="4523465"/>
            <a:ext cx="968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средство </a:t>
            </a:r>
            <a:r>
              <a:rPr lang="ru-RU" sz="2400" b="1" dirty="0"/>
              <a:t>согласования </a:t>
            </a:r>
            <a:r>
              <a:rPr lang="ru-RU" sz="2400" dirty="0"/>
              <a:t>спроса на квалификации работников со стороны работодателей (рынка труда) </a:t>
            </a:r>
            <a:r>
              <a:rPr lang="ru-RU" sz="2400" dirty="0" smtClean="0"/>
              <a:t> и </a:t>
            </a:r>
          </a:p>
          <a:p>
            <a:pPr algn="ctr"/>
            <a:r>
              <a:rPr lang="ru-RU" sz="2400" dirty="0" smtClean="0"/>
              <a:t>предложения </a:t>
            </a:r>
            <a:r>
              <a:rPr lang="ru-RU" sz="2400" dirty="0"/>
              <a:t>квалификаций со стороны системы образования 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4513427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939" y="139682"/>
            <a:ext cx="1054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элементы  НКС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3231" y="3008348"/>
            <a:ext cx="3986213" cy="10429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Национальная система квалификации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939" y="3794237"/>
            <a:ext cx="3128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Профессиональные стандарты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26137" y="5012859"/>
            <a:ext cx="3313440" cy="881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Образовательные стандарты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60228" y="3900409"/>
            <a:ext cx="33134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Независимая  оценка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квалификаций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26137" y="995191"/>
            <a:ext cx="2871788" cy="13925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Прогноз потребностей  рынка </a:t>
            </a:r>
            <a:r>
              <a:rPr lang="ru-RU" sz="2000" b="1" dirty="0" err="1" smtClean="0">
                <a:solidFill>
                  <a:schemeClr val="tx1"/>
                </a:solidFill>
              </a:rPr>
              <a:t>труда</a:t>
            </a:r>
            <a:r>
              <a:rPr lang="ru-RU" dirty="0" err="1" smtClean="0"/>
              <a:t>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153594" y="5257078"/>
            <a:ext cx="3200400" cy="12715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</a:rPr>
              <a:t>ккредитация образовательных организаций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3939" y="2575269"/>
            <a:ext cx="3128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Национальная рамка квалификации</a:t>
            </a:r>
            <a:endParaRPr lang="ru-RU" sz="2400" b="1" dirty="0"/>
          </a:p>
        </p:txBody>
      </p:sp>
      <p:sp>
        <p:nvSpPr>
          <p:cNvPr id="25" name="Овал 24"/>
          <p:cNvSpPr/>
          <p:nvPr/>
        </p:nvSpPr>
        <p:spPr>
          <a:xfrm>
            <a:off x="8690792" y="5130049"/>
            <a:ext cx="3112585" cy="14272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</a:rPr>
              <a:t>ккредитация образовательных программ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8646" y="2387716"/>
            <a:ext cx="32417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Отраслевые рамки квалификации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9609083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5588</TotalTime>
  <Words>1391</Words>
  <Application>Microsoft Office PowerPoint</Application>
  <PresentationFormat>Произвольный</PresentationFormat>
  <Paragraphs>230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3_Office Theme</vt:lpstr>
      <vt:lpstr> Национальная система квалификаций:  структура  и  тенденции развития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практического применения профессиональных стандартов</vt:lpstr>
      <vt:lpstr>Профессиональные стандарты позволяют</vt:lpstr>
      <vt:lpstr>Профессиональные стандарты создают</vt:lpstr>
      <vt:lpstr>Презентация PowerPoint</vt:lpstr>
      <vt:lpstr>Цикл постоянной обратной связи </vt:lpstr>
      <vt:lpstr>Презентация PowerPoint</vt:lpstr>
      <vt:lpstr>Барьеры для признания профессиональных стандартов</vt:lpstr>
      <vt:lpstr>Главная тенденция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Towards a TVET QAF  Donald Paterson  NKE - Quality Assurance</dc:title>
  <dc:creator>Donald Paterson</dc:creator>
  <cp:lastModifiedBy>User</cp:lastModifiedBy>
  <cp:revision>172</cp:revision>
  <dcterms:created xsi:type="dcterms:W3CDTF">2016-02-16T09:30:53Z</dcterms:created>
  <dcterms:modified xsi:type="dcterms:W3CDTF">2021-03-29T02:58:33Z</dcterms:modified>
</cp:coreProperties>
</file>