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9955-242C-4D61-82A3-80132B473A66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AF999DE-47C8-44FB-B5B1-9B6957A0394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9955-242C-4D61-82A3-80132B473A66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99DE-47C8-44FB-B5B1-9B6957A03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9955-242C-4D61-82A3-80132B473A66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99DE-47C8-44FB-B5B1-9B6957A03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9955-242C-4D61-82A3-80132B473A66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99DE-47C8-44FB-B5B1-9B6957A039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9955-242C-4D61-82A3-80132B473A66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F999DE-47C8-44FB-B5B1-9B6957A039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9955-242C-4D61-82A3-80132B473A66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99DE-47C8-44FB-B5B1-9B6957A0394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9955-242C-4D61-82A3-80132B473A66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99DE-47C8-44FB-B5B1-9B6957A0394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9955-242C-4D61-82A3-80132B473A66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99DE-47C8-44FB-B5B1-9B6957A03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9955-242C-4D61-82A3-80132B473A66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99DE-47C8-44FB-B5B1-9B6957A03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9955-242C-4D61-82A3-80132B473A66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99DE-47C8-44FB-B5B1-9B6957A0394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9955-242C-4D61-82A3-80132B473A66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F999DE-47C8-44FB-B5B1-9B6957A0394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B39955-242C-4D61-82A3-80132B473A66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AF999DE-47C8-44FB-B5B1-9B6957A039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Боронова</a:t>
            </a:r>
            <a:r>
              <a:rPr lang="ru-RU" dirty="0"/>
              <a:t> З.С.</a:t>
            </a:r>
          </a:p>
          <a:p>
            <a:r>
              <a:rPr lang="ru-RU" dirty="0" err="1"/>
              <a:t>Асилбек</a:t>
            </a:r>
            <a:r>
              <a:rPr lang="ru-RU" dirty="0"/>
              <a:t> </a:t>
            </a:r>
            <a:r>
              <a:rPr lang="ru-RU" dirty="0" err="1"/>
              <a:t>к.А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Биофармацевтический анализ</a:t>
            </a:r>
          </a:p>
        </p:txBody>
      </p:sp>
    </p:spTree>
    <p:extLst>
      <p:ext uri="{BB962C8B-B14F-4D97-AF65-F5344CB8AC3E}">
        <p14:creationId xmlns:p14="http://schemas.microsoft.com/office/powerpoint/2010/main" val="2984150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Перманганатометрия</a:t>
            </a:r>
            <a:r>
              <a:rPr lang="ru-RU" b="1" dirty="0"/>
              <a:t> </a:t>
            </a:r>
            <a:r>
              <a:rPr lang="ru-RU" dirty="0"/>
              <a:t>- метод, который основан на окислительной способности рабочего раствора перманганата калия KМnO4. Титрование ведется без индикатора. Применяется для определения только восстановителей при прямом титровании.</a:t>
            </a:r>
          </a:p>
          <a:p>
            <a:r>
              <a:rPr lang="ru-RU" b="1" dirty="0" err="1"/>
              <a:t>Иодометрия</a:t>
            </a:r>
            <a:r>
              <a:rPr lang="ru-RU" dirty="0"/>
              <a:t> – метод, в котором рабочим титрованным раствором служит раствор свободного </a:t>
            </a:r>
            <a:r>
              <a:rPr lang="ru-RU" dirty="0" err="1"/>
              <a:t>иода</a:t>
            </a:r>
            <a:r>
              <a:rPr lang="ru-RU" dirty="0"/>
              <a:t> в КI. Метод позволяет определять как окислители, так и восстановители. Индикатором служит крахмал.</a:t>
            </a:r>
          </a:p>
          <a:p>
            <a:r>
              <a:rPr lang="ru-RU" b="1" dirty="0" err="1"/>
              <a:t>Дихроматометрия</a:t>
            </a:r>
            <a:r>
              <a:rPr lang="ru-RU" dirty="0"/>
              <a:t> основана на использовании в качестве рабочего раствора дихромата калия K2Cr2O7. Метод может применяться как для прямых так и косвенных определений восстановителей.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855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Броматометрия</a:t>
            </a:r>
            <a:r>
              <a:rPr lang="ru-RU" dirty="0"/>
              <a:t> основана на использовании в качестве </a:t>
            </a:r>
            <a:r>
              <a:rPr lang="ru-RU" dirty="0" err="1"/>
              <a:t>титранта</a:t>
            </a:r>
            <a:r>
              <a:rPr lang="ru-RU" dirty="0"/>
              <a:t> </a:t>
            </a:r>
            <a:r>
              <a:rPr lang="ru-RU" dirty="0" err="1"/>
              <a:t>бромата</a:t>
            </a:r>
            <a:r>
              <a:rPr lang="ru-RU" dirty="0"/>
              <a:t> калия KBrO3 при определении восстановителей.</a:t>
            </a:r>
          </a:p>
          <a:p>
            <a:r>
              <a:rPr lang="ru-RU" b="1" dirty="0" err="1"/>
              <a:t>Иодатометрия</a:t>
            </a:r>
            <a:r>
              <a:rPr lang="ru-RU" dirty="0"/>
              <a:t> применяет в качестве рабочего раствора раствор </a:t>
            </a:r>
            <a:r>
              <a:rPr lang="ru-RU" dirty="0" err="1"/>
              <a:t>иодата</a:t>
            </a:r>
            <a:r>
              <a:rPr lang="ru-RU" dirty="0"/>
              <a:t> калия KIO3 при определении восстановителей.</a:t>
            </a:r>
          </a:p>
          <a:p>
            <a:r>
              <a:rPr lang="ru-RU" b="1" dirty="0" err="1"/>
              <a:t>Ванадатометрия</a:t>
            </a:r>
            <a:r>
              <a:rPr lang="ru-RU" dirty="0"/>
              <a:t> дает возможность использовать окислительную способность ванадата </a:t>
            </a:r>
            <a:r>
              <a:rPr lang="ru-RU" dirty="0" err="1"/>
              <a:t>аммоноя</a:t>
            </a:r>
            <a:r>
              <a:rPr lang="ru-RU" dirty="0"/>
              <a:t> NH4VO3. Кроме перечисленных методов в лабораторной практике используются и такие методы как </a:t>
            </a:r>
            <a:r>
              <a:rPr lang="ru-RU" dirty="0" err="1"/>
              <a:t>цериметрия</a:t>
            </a:r>
            <a:r>
              <a:rPr lang="ru-RU" dirty="0"/>
              <a:t> (Ce4+), </a:t>
            </a:r>
            <a:r>
              <a:rPr lang="ru-RU" dirty="0" err="1"/>
              <a:t>титанометрия</a:t>
            </a:r>
            <a:r>
              <a:rPr lang="ru-RU" dirty="0"/>
              <a:t> и другие.</a:t>
            </a:r>
          </a:p>
          <a:p>
            <a:r>
              <a:rPr lang="ru-RU" dirty="0"/>
              <a:t>Для вычисления молярной массы эквивалента окислителей или восстановителей учитывается число электронов, принимающих участие в окислительно-восстановительной реакции (</a:t>
            </a:r>
            <a:r>
              <a:rPr lang="ru-RU" dirty="0" err="1"/>
              <a:t>Мэ</a:t>
            </a:r>
            <a:r>
              <a:rPr lang="ru-RU" dirty="0"/>
              <a:t> = М/</a:t>
            </a:r>
            <a:r>
              <a:rPr lang="ru-RU" dirty="0" err="1"/>
              <a:t>ne</a:t>
            </a:r>
            <a:r>
              <a:rPr lang="ru-RU" dirty="0"/>
              <a:t> , где n – число электронов е). Для определения числа электронов необходимо знать начальную и конечную степень окисления окислителя и восстановителя.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780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/>
              <a:t>Из большого числа окислительно-восстановительных реакций для химического анализа используют только те реакции, которые: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протекают до конца;</a:t>
            </a:r>
          </a:p>
          <a:p>
            <a:r>
              <a:rPr lang="ru-RU" dirty="0"/>
              <a:t>проходят быстро и </a:t>
            </a:r>
            <a:r>
              <a:rPr lang="ru-RU" dirty="0" err="1"/>
              <a:t>стехиометрично</a:t>
            </a:r>
            <a:r>
              <a:rPr lang="ru-RU" dirty="0"/>
              <a:t>;</a:t>
            </a:r>
          </a:p>
          <a:p>
            <a:r>
              <a:rPr lang="ru-RU" dirty="0"/>
              <a:t>образуют продукты определенного химического состава (формулы);</a:t>
            </a:r>
          </a:p>
          <a:p>
            <a:r>
              <a:rPr lang="ru-RU" dirty="0"/>
              <a:t>позволяют точно фиксировать точку эквивалентности;</a:t>
            </a:r>
          </a:p>
          <a:p>
            <a:r>
              <a:rPr lang="ru-RU" dirty="0"/>
              <a:t>не вступают в реакцию с побочными продуктами, присутствующими в исследуемом растворе.</a:t>
            </a:r>
          </a:p>
          <a:p>
            <a:r>
              <a:rPr lang="ru-RU" dirty="0"/>
              <a:t>Наиболее важными факторами, оказывающими влияние на скорость реакции, являются:</a:t>
            </a:r>
          </a:p>
          <a:p>
            <a:r>
              <a:rPr lang="ru-RU" dirty="0"/>
              <a:t>концентрация реагирующих веществ;</a:t>
            </a:r>
          </a:p>
          <a:p>
            <a:r>
              <a:rPr lang="ru-RU" dirty="0"/>
              <a:t>температура;</a:t>
            </a:r>
          </a:p>
          <a:p>
            <a:r>
              <a:rPr lang="ru-RU" dirty="0"/>
              <a:t>значение рН раствора;</a:t>
            </a:r>
          </a:p>
          <a:p>
            <a:r>
              <a:rPr lang="ru-RU" dirty="0"/>
              <a:t>присутствие катализатора.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954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548680"/>
            <a:ext cx="7772400" cy="5183088"/>
          </a:xfrm>
        </p:spPr>
        <p:txBody>
          <a:bodyPr>
            <a:normAutofit/>
          </a:bodyPr>
          <a:lstStyle/>
          <a:p>
            <a:r>
              <a:rPr lang="ru-RU" dirty="0"/>
              <a:t>В большинстве случаев скорость реакции находится в прямой зависимости от температуры и рН раствора. Поэтому многие определения методом окислительно-восстановительного титрования следует проводить при определенном значении рН и при нагревании.</a:t>
            </a:r>
          </a:p>
          <a:p>
            <a:r>
              <a:rPr lang="ru-RU" dirty="0"/>
              <a:t>Индикаторы окислительно-восстановительного титрования</a:t>
            </a:r>
          </a:p>
          <a:p>
            <a:r>
              <a:rPr lang="ru-RU" dirty="0"/>
              <a:t>окислительный восстановительный титрование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878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При анализе методами окислительно-восстановительного титрования используется прямое, обратное и заместительное титрование. Точка эквивалентности окислительно-восстановительного титрования фиксируется как с помощью индикаторов, так и </a:t>
            </a:r>
            <a:r>
              <a:rPr lang="ru-RU" dirty="0" err="1"/>
              <a:t>безиндикаторным</a:t>
            </a:r>
            <a:r>
              <a:rPr lang="ru-RU" dirty="0"/>
              <a:t> способом. </a:t>
            </a:r>
            <a:r>
              <a:rPr lang="ru-RU" dirty="0" err="1"/>
              <a:t>Безиндикаторный</a:t>
            </a:r>
            <a:r>
              <a:rPr lang="ru-RU" dirty="0"/>
              <a:t> способ применяется в тех случаях, когда окисленная и восстановленная формы </a:t>
            </a:r>
            <a:r>
              <a:rPr lang="ru-RU" dirty="0" err="1"/>
              <a:t>титранта</a:t>
            </a:r>
            <a:r>
              <a:rPr lang="ru-RU" dirty="0"/>
              <a:t> отличаются. В точке эквивалентности, при введении 1 капли избытка раствора </a:t>
            </a:r>
            <a:r>
              <a:rPr lang="ru-RU" dirty="0" err="1"/>
              <a:t>титранта</a:t>
            </a:r>
            <a:r>
              <a:rPr lang="ru-RU" dirty="0"/>
              <a:t> изменит окраску раствора. </a:t>
            </a:r>
            <a:r>
              <a:rPr lang="ru-RU" dirty="0" err="1"/>
              <a:t>Безиндикаторным</a:t>
            </a:r>
            <a:r>
              <a:rPr lang="ru-RU" dirty="0"/>
              <a:t> способом можно проводить определения </a:t>
            </a:r>
            <a:r>
              <a:rPr lang="ru-RU" dirty="0" err="1"/>
              <a:t>перманганатометрическим</a:t>
            </a:r>
            <a:r>
              <a:rPr lang="ru-RU" dirty="0"/>
              <a:t> методом, т.к. в точке эквивалентности от одной капли раствора перманганата калия титруемый раствор </a:t>
            </a:r>
            <a:r>
              <a:rPr lang="ru-RU" dirty="0" err="1"/>
              <a:t>окращивается</a:t>
            </a:r>
            <a:r>
              <a:rPr lang="ru-RU" dirty="0"/>
              <a:t> в </a:t>
            </a:r>
            <a:r>
              <a:rPr lang="ru-RU" dirty="0" err="1"/>
              <a:t>бледнорозовый</a:t>
            </a:r>
            <a:r>
              <a:rPr lang="ru-RU" dirty="0"/>
              <a:t> цвет.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082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При индикаторном способе фиксирования точки эквивалентности применяют специфические и </a:t>
            </a:r>
            <a:r>
              <a:rPr lang="ru-RU" dirty="0" err="1"/>
              <a:t>редоксиндикаторы</a:t>
            </a:r>
            <a:r>
              <a:rPr lang="ru-RU" dirty="0"/>
              <a:t>. К специфическим индикаторам относится крахмал в </a:t>
            </a:r>
            <a:r>
              <a:rPr lang="ru-RU" dirty="0" err="1"/>
              <a:t>иодометрии</a:t>
            </a:r>
            <a:r>
              <a:rPr lang="ru-RU" dirty="0"/>
              <a:t>, который в присутствии свободного </a:t>
            </a:r>
            <a:r>
              <a:rPr lang="ru-RU" dirty="0" err="1"/>
              <a:t>иода</a:t>
            </a:r>
            <a:r>
              <a:rPr lang="ru-RU" dirty="0"/>
              <a:t> окрашивается в интенсивно-синий цвет вследствие образования адсорбционного соединения синего цвета. Редокс-индикаторы – это вещества, у которых окраска меняется при достижении определенного значения окислительно-восстановительного (</a:t>
            </a:r>
            <a:r>
              <a:rPr lang="ru-RU" dirty="0" err="1"/>
              <a:t>редокспотенциала</a:t>
            </a:r>
            <a:r>
              <a:rPr lang="ru-RU" dirty="0"/>
              <a:t>). К редокс-индикаторам относится, например, дифениламин NH(C6H5)2. При действии на бесцветные растворы его окислителями он окрашивается в сине-фиолетовый цвет.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052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404664"/>
            <a:ext cx="7772400" cy="565212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Редокс-индикаторам предъявляют следующие требования:</a:t>
            </a:r>
          </a:p>
          <a:p>
            <a:r>
              <a:rPr lang="ru-RU" dirty="0"/>
              <a:t>окраска окисленной и восстановленной формы должна быть различна;</a:t>
            </a:r>
          </a:p>
          <a:p>
            <a:r>
              <a:rPr lang="ru-RU" dirty="0"/>
              <a:t>изменение цвета должно быть заметно при небольшом количестве индикатора;</a:t>
            </a:r>
          </a:p>
          <a:p>
            <a:r>
              <a:rPr lang="ru-RU" dirty="0"/>
              <a:t>индикатор должен реагировать в точке эквивалентности с весьма небольшим избытком восстановителя или окислителя;</a:t>
            </a:r>
          </a:p>
          <a:p>
            <a:r>
              <a:rPr lang="ru-RU" dirty="0"/>
              <a:t>интервал действия его должен быть как можно меньше;</a:t>
            </a:r>
          </a:p>
          <a:p>
            <a:r>
              <a:rPr lang="ru-RU" dirty="0"/>
              <a:t>индикатор должен быть устойчив к воздействию компонентов окружающей среды (О2, воздуха, СО2, света и т.п.).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442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620688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Интервал действия редокс-индикатора рассчитывается по формуле:</a:t>
            </a:r>
          </a:p>
          <a:p>
            <a:r>
              <a:rPr lang="ru-RU" dirty="0"/>
              <a:t>Е = </a:t>
            </a:r>
            <a:r>
              <a:rPr lang="ru-RU" dirty="0" err="1"/>
              <a:t>Ео</a:t>
            </a:r>
            <a:r>
              <a:rPr lang="ru-RU" dirty="0"/>
              <a:t> ± 0,058/n ,</a:t>
            </a:r>
          </a:p>
          <a:p>
            <a:br>
              <a:rPr lang="ru-RU" dirty="0"/>
            </a:br>
            <a:br>
              <a:rPr lang="ru-RU" dirty="0"/>
            </a:br>
            <a:endParaRPr lang="ru-RU" dirty="0"/>
          </a:p>
          <a:p>
            <a:r>
              <a:rPr lang="ru-RU" dirty="0"/>
              <a:t>где </a:t>
            </a:r>
            <a:r>
              <a:rPr lang="ru-RU" dirty="0" err="1"/>
              <a:t>Ео</a:t>
            </a:r>
            <a:r>
              <a:rPr lang="ru-RU" dirty="0"/>
              <a:t> - нормальный окислительно-восстановительный потенциал индикатора (в справочнике), n - число электронов, принимающих в процессе </a:t>
            </a:r>
            <a:r>
              <a:rPr lang="ru-RU" dirty="0" err="1"/>
              <a:t>окисленияили</a:t>
            </a:r>
            <a:r>
              <a:rPr lang="ru-RU" dirty="0"/>
              <a:t> восстановления индикатора.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366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0C65B8-1472-4C1B-B167-512BF518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Перманганатометрия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2CD7E0-D8D5-4EDA-9E1E-BBCE2477716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основе </a:t>
            </a:r>
            <a:r>
              <a:rPr lang="ru-RU" dirty="0" err="1"/>
              <a:t>перманганатометрии</a:t>
            </a:r>
            <a:r>
              <a:rPr lang="ru-RU" dirty="0"/>
              <a:t> лежит реакция окисления различных восстановителей рабочим раствором перманганата калия, т.е. ионом MnO4-. Окисление перманганатом калия можно проводить в кислой, нейтральной и в щелочной среде</a:t>
            </a:r>
          </a:p>
          <a:p>
            <a:r>
              <a:rPr lang="ru-RU" dirty="0"/>
              <a:t>В сильнокислой среде перманганат-ионы (МnО4-) обладают высоким окислительно-восстановительным потенциалом, </a:t>
            </a:r>
            <a:r>
              <a:rPr lang="ru-RU" dirty="0" err="1"/>
              <a:t>восстанавливаясь</a:t>
            </a:r>
            <a:r>
              <a:rPr lang="ru-RU" dirty="0"/>
              <a:t> до Мn2+, и их применяют для определения многих восстановителей:</a:t>
            </a:r>
          </a:p>
          <a:p>
            <a:r>
              <a:rPr lang="ru-RU" dirty="0"/>
              <a:t>МnО4- + 8Н+ + 5е = Мn2+ + 4Н2О</a:t>
            </a:r>
          </a:p>
          <a:p>
            <a:r>
              <a:rPr lang="ru-RU" dirty="0"/>
              <a:t>Е0 МnО4- / Мn2+ = 1,51 В</a:t>
            </a:r>
          </a:p>
          <a:p>
            <a:r>
              <a:rPr lang="ru-RU" dirty="0"/>
              <a:t>В щелочной среде МnО4- восстанавливается до </a:t>
            </a:r>
            <a:r>
              <a:rPr lang="ru-RU" dirty="0" err="1"/>
              <a:t>манганат</a:t>
            </a:r>
            <a:r>
              <a:rPr lang="ru-RU" dirty="0"/>
              <a:t> иона:</a:t>
            </a:r>
          </a:p>
          <a:p>
            <a:r>
              <a:rPr lang="ru-RU" dirty="0"/>
              <a:t>МnО4- + е = МnО42-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900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B47937B-95DA-449D-8977-E840EC8BAE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620688"/>
            <a:ext cx="7772400" cy="539911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нейтральной или слабощелочной среде перманганат ион восстанавливается до марганцовистой кислоты </a:t>
            </a:r>
            <a:r>
              <a:rPr lang="ru-RU" dirty="0" err="1"/>
              <a:t>MnO</a:t>
            </a:r>
            <a:r>
              <a:rPr lang="ru-RU" dirty="0"/>
              <a:t>(OH)2 или до MnO2:</a:t>
            </a:r>
          </a:p>
          <a:p>
            <a:r>
              <a:rPr lang="ru-RU" dirty="0"/>
              <a:t>МnО4- + 2Н2О + 3е = МnО2↓ + 4ОН-</a:t>
            </a:r>
          </a:p>
          <a:p>
            <a:r>
              <a:rPr lang="ru-RU" dirty="0"/>
              <a:t>Е0 МnО4- / МnО2 = 0,59 В</a:t>
            </a:r>
          </a:p>
          <a:p>
            <a:r>
              <a:rPr lang="ru-RU" dirty="0"/>
              <a:t>При титровании перманганатом не применяют индикаторы, так как реагент сам окрашен и является чувствительным индикатором: 0,1 мл 0,01М раствора КМnО4 окрашивает 100 мл воды в бледно-розовый цвет. В результате реакции перманганата калия с восстановителем в кислой среде образуются бесцветные ионы Мn2+, что позволяет четко фиксировать точку эквивалентности.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65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ru-RU" sz="5400" b="1" dirty="0"/>
              <a:t>Занятие №8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3200" dirty="0"/>
          </a:p>
          <a:p>
            <a:r>
              <a:rPr lang="ru-RU" sz="3200" dirty="0"/>
              <a:t>Тема 1: </a:t>
            </a:r>
            <a:r>
              <a:rPr lang="ru-RU" sz="3200" dirty="0" err="1"/>
              <a:t>Окислительно</a:t>
            </a:r>
            <a:r>
              <a:rPr lang="ru-RU" sz="3200" dirty="0"/>
              <a:t>-восстановительное титрование.</a:t>
            </a:r>
          </a:p>
          <a:p>
            <a:pPr marL="0" indent="0">
              <a:buNone/>
            </a:pPr>
            <a:endParaRPr lang="ru-RU" sz="3200" dirty="0"/>
          </a:p>
          <a:p>
            <a:r>
              <a:rPr lang="ru-RU" sz="3200" dirty="0"/>
              <a:t>Тема2: Анализ жидких лекарственных средств : перекиси водорода  3%</a:t>
            </a:r>
          </a:p>
        </p:txBody>
      </p:sp>
    </p:spTree>
    <p:extLst>
      <p:ext uri="{BB962C8B-B14F-4D97-AF65-F5344CB8AC3E}">
        <p14:creationId xmlns:p14="http://schemas.microsoft.com/office/powerpoint/2010/main" val="3211751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697E446-1EDA-4F2B-841F-3A2AE420394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Раствор КМnО4 относится к </a:t>
            </a:r>
            <a:r>
              <a:rPr lang="ru-RU" dirty="0" err="1"/>
              <a:t>титрантам</a:t>
            </a:r>
            <a:r>
              <a:rPr lang="ru-RU" dirty="0"/>
              <a:t> с установленным титром. В связи с этим перед использованием его в анализе в качестве </a:t>
            </a:r>
            <a:r>
              <a:rPr lang="ru-RU" dirty="0" err="1"/>
              <a:t>титранта</a:t>
            </a:r>
            <a:r>
              <a:rPr lang="ru-RU" dirty="0"/>
              <a:t> раствор КМnО4 стандартизируют по концентрации растворов исходных веществ </a:t>
            </a:r>
            <a:r>
              <a:rPr lang="ru-RU" dirty="0" err="1"/>
              <a:t>шавелевой</a:t>
            </a:r>
            <a:r>
              <a:rPr lang="ru-RU" dirty="0"/>
              <a:t> кислоты или оксалата натрия. Раствор перманганата калия очень трудно получить в чистом виде. Обычно он загрязнен следами оксида марганца (IV). Кроме того, чистая дистиллированная вода обычно содержит следы веществ, которые восстанавливают перманганат калия с образованием оксида марганца (IV):</a:t>
            </a:r>
          </a:p>
          <a:p>
            <a:r>
              <a:rPr lang="ru-RU" dirty="0"/>
              <a:t>4 КМnО4 + 2Н2О = 4 МnО2↓ + 4ОН- + 3О2</a:t>
            </a:r>
          </a:p>
          <a:p>
            <a:r>
              <a:rPr lang="ru-RU" dirty="0"/>
              <a:t>При хранении в твердом виде перманганат калия разлагается под действием света, загрязняясь также МnО2:</a:t>
            </a:r>
          </a:p>
          <a:p>
            <a:r>
              <a:rPr lang="ru-RU" dirty="0"/>
              <a:t>КМnО4 = К2МnО4 + МnО2↓ + О2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472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7C1616E-597F-4061-B8BD-F340CCFB0A5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554312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Раствор перманганата калия может быть приготовлен из стандарт - титра и по навеске взятой на технических весах. В первом случае содержимое ампулы количественно переносится в мерную колбу вместимостью 2л, </a:t>
            </a:r>
            <a:r>
              <a:rPr lang="ru-RU" dirty="0" err="1"/>
              <a:t>опаласкивая</a:t>
            </a:r>
            <a:r>
              <a:rPr lang="ru-RU" dirty="0"/>
              <a:t> ампулу и воронку теплой дистиллированной водой. Внести в мерную колбу небольшой объем горячей воды для растворения кристаллов, затем полученный раствор охладить до комнатной температуры, объем раствора довести до метки и </a:t>
            </a:r>
            <a:r>
              <a:rPr lang="ru-RU" dirty="0" err="1"/>
              <a:t>пермешать</a:t>
            </a:r>
            <a:r>
              <a:rPr lang="ru-RU" dirty="0"/>
              <a:t>. Молярная концентрация полученного раствора составляет 0,05 моль/л.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624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5C85EB-6F70-4457-8351-A0E67CC095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Во втором случае на технических весах в бюксе или на часовом стекле отвесить навеску перманганата калия массой 1,6 г, поместить ее в химический стакан и растворять в горячей дистиллированной воде при тщательном перемешивании образующегося раствора, стараясь, чтобы все кристаллы КМnО4 растворились. Затем раствор осторожно слить через воронку в мерную колбу вместимостью 1 л и тщательно перемешать, предварительно закрыв колбу притертой пробкой (резиновую пробку не использовать). Приготовленный раствор КМnО4 оставить на 7-10 дней, затем отфильтровать раствор через воронку со </a:t>
            </a:r>
            <a:r>
              <a:rPr lang="ru-RU" dirty="0" err="1"/>
              <a:t>стекляной</a:t>
            </a:r>
            <a:r>
              <a:rPr lang="ru-RU" dirty="0"/>
              <a:t> ватой или осторожно слить в другую склянку при помощи сифона. Хранить раствор КМnО4 обязательно в темных склянках, защищенных от света, чтобы предупредить разложение.</a:t>
            </a:r>
          </a:p>
        </p:txBody>
      </p:sp>
    </p:spTree>
    <p:extLst>
      <p:ext uri="{BB962C8B-B14F-4D97-AF65-F5344CB8AC3E}">
        <p14:creationId xmlns:p14="http://schemas.microsoft.com/office/powerpoint/2010/main" val="3497800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6BB303-E576-4AE5-80F9-45330820DC5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Установку титра раствора перманганата калия, приготовленного по взятой навеске, можно проводить по щавелевой кислоте Н2С2О4*2Н2О или оксалату натрия Na2C2O4.</a:t>
            </a:r>
          </a:p>
          <a:p>
            <a:r>
              <a:rPr lang="ru-RU" dirty="0"/>
              <a:t>Определение нитрит-ионов в растворе</a:t>
            </a:r>
          </a:p>
          <a:p>
            <a:r>
              <a:rPr lang="ru-RU" dirty="0"/>
              <a:t>В нейтральной или щелочной среде нитриты не реагируют с перманганатом калия; в кислом горячем растворе они окисляются до нитратов:</a:t>
            </a:r>
          </a:p>
          <a:p>
            <a:r>
              <a:rPr lang="ru-RU" dirty="0"/>
              <a:t>5КNO3 + 2КМnО4 + 3Н2SO4 = 2MnSO4 + 5КNO2 + K2SO4 + 3H3O</a:t>
            </a:r>
          </a:p>
          <a:p>
            <a:r>
              <a:rPr lang="ru-RU" dirty="0"/>
              <a:t>При медленном титровании подкисленного раствора нитрита натрия раствором перманганата калия получаются пониженные результаты, потому что нитриты легко окисляются кислотами с образованием оксидов азота:</a:t>
            </a:r>
          </a:p>
          <a:p>
            <a:r>
              <a:rPr lang="ru-RU" dirty="0"/>
              <a:t>2NO2- + 2H+ → 2 HNO2 → NO2- + NO + H3O</a:t>
            </a:r>
          </a:p>
          <a:p>
            <a:r>
              <a:rPr lang="ru-RU" dirty="0"/>
              <a:t>Поэтому во избежание потерь можно использовать способ обратного титрования или метод </a:t>
            </a:r>
            <a:r>
              <a:rPr lang="ru-RU" dirty="0" err="1"/>
              <a:t>Люнге</a:t>
            </a:r>
            <a:r>
              <a:rPr lang="ru-RU" dirty="0"/>
              <a:t> - титрование раствором нитрита натрия подкисленного раствора перманганата калия.</a:t>
            </a:r>
          </a:p>
        </p:txBody>
      </p:sp>
    </p:spTree>
    <p:extLst>
      <p:ext uri="{BB962C8B-B14F-4D97-AF65-F5344CB8AC3E}">
        <p14:creationId xmlns:p14="http://schemas.microsoft.com/office/powerpoint/2010/main" val="1171865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62768C-D391-434A-86AF-E1E016366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Определение кальция в карбонате кальция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C908D7-37AE-4696-8980-723F983BA6B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Определение кальция в растворе методом </a:t>
            </a:r>
            <a:r>
              <a:rPr lang="ru-RU" dirty="0" err="1"/>
              <a:t>перманганатометрического</a:t>
            </a:r>
            <a:r>
              <a:rPr lang="ru-RU" dirty="0"/>
              <a:t> титрования возможно способом обратного или заместительного титрования. В первом случае, в раствор содержащий кальций вводится точно измеренный избыток титрованного раствора щавелевой кислоты. Образовавшийся СаС2О4 + Н2SO4осадок СаС2О4 отфильтровывается, а остаток, не вошедший в реакцию щавелевой кислоты, </a:t>
            </a:r>
            <a:r>
              <a:rPr lang="ru-RU" dirty="0" err="1"/>
              <a:t>оттитровывается</a:t>
            </a:r>
            <a:r>
              <a:rPr lang="ru-RU" dirty="0"/>
              <a:t> стандартным раствором перманганата калия. По разности введенного объема и остатка определяется сколько щавелевой кислоты потребовалось на осаждение Са2+, что будет эквивалентно содержанию кальция в растворе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765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F20120-0A7F-4E97-9CA9-7BE6A53B79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554312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По способу заместительного титрования Са2+ выделяется в виде осадка СаС2О4, который отфильтровывается, промывается и растворяется в Н2SO4 или НС1.</a:t>
            </a:r>
          </a:p>
          <a:p>
            <a:r>
              <a:rPr lang="ru-RU" dirty="0"/>
              <a:t>СаС2О4 + Н2SO4 → Н2С2О4 + СаSO4</a:t>
            </a:r>
          </a:p>
          <a:p>
            <a:r>
              <a:rPr lang="ru-RU" dirty="0"/>
              <a:t>Образовавшаяся щавелевая кислота </a:t>
            </a:r>
            <a:r>
              <a:rPr lang="ru-RU" dirty="0" err="1"/>
              <a:t>оттитровывается</a:t>
            </a:r>
            <a:r>
              <a:rPr lang="ru-RU" dirty="0"/>
              <a:t> стандартным раствором перманганата калия, количество которого эквивалентно содержанию кальция в растворе.</a:t>
            </a:r>
          </a:p>
          <a:p>
            <a:r>
              <a:rPr lang="ru-RU" dirty="0" err="1"/>
              <a:t>Иодометрия</a:t>
            </a:r>
            <a:endParaRPr lang="ru-RU" dirty="0"/>
          </a:p>
          <a:p>
            <a:r>
              <a:rPr lang="ru-RU" dirty="0" err="1"/>
              <a:t>Иодометрический</a:t>
            </a:r>
            <a:r>
              <a:rPr lang="ru-RU" dirty="0"/>
              <a:t> метод титриметрического анализа основан на реакции:</a:t>
            </a:r>
          </a:p>
          <a:p>
            <a:r>
              <a:rPr lang="ru-RU" dirty="0"/>
              <a:t>I2 + 2e = 2I- ; </a:t>
            </a:r>
            <a:r>
              <a:rPr lang="ru-RU" dirty="0" err="1"/>
              <a:t>Ео</a:t>
            </a:r>
            <a:r>
              <a:rPr lang="ru-RU" dirty="0"/>
              <a:t> I2 / 3I- = 0,545 B</a:t>
            </a:r>
          </a:p>
          <a:p>
            <a:r>
              <a:rPr lang="ru-RU" dirty="0"/>
              <a:t>Это уравнение записано схематично, так как в практике для увеличения растворимости I2 используют раствор КI, который с I2 образует комплекс К[I3]. Тогда уравнение </a:t>
            </a:r>
            <a:r>
              <a:rPr lang="ru-RU" dirty="0" err="1"/>
              <a:t>иодометрического</a:t>
            </a:r>
            <a:r>
              <a:rPr lang="ru-RU" dirty="0"/>
              <a:t> определения выглядит так:</a:t>
            </a:r>
          </a:p>
          <a:p>
            <a:r>
              <a:rPr lang="ru-RU" dirty="0"/>
              <a:t>I3- + 2e ↔ 3I-</a:t>
            </a:r>
          </a:p>
        </p:txBody>
      </p:sp>
    </p:spTree>
    <p:extLst>
      <p:ext uri="{BB962C8B-B14F-4D97-AF65-F5344CB8AC3E}">
        <p14:creationId xmlns:p14="http://schemas.microsoft.com/office/powerpoint/2010/main" val="2495735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FF7527-4E5C-441D-865E-E241BDE1A60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 количестве определяемого вещества судят по количеству поглощенного или выделенного </a:t>
            </a:r>
            <a:r>
              <a:rPr lang="ru-RU" dirty="0" err="1"/>
              <a:t>иода</a:t>
            </a:r>
            <a:r>
              <a:rPr lang="ru-RU" dirty="0"/>
              <a:t>. Вещества, окислительно-восстановительный потенциал которых ниже 0,545 В, будут являться восстановителями (SO2, Na2S2O3, SnCl2 и др.) и, следовательно, будет протекать реакция с поглощением </a:t>
            </a:r>
            <a:r>
              <a:rPr lang="ru-RU" dirty="0" err="1"/>
              <a:t>иода</a:t>
            </a:r>
            <a:r>
              <a:rPr lang="ru-RU" dirty="0"/>
              <a:t>. Равновесие будет смещено вправо. Вещества, окислительно-восстановительный потенциал которых будет больше 0,545 В, будут окислителями (KMnO4, MnO2, K2Cr2O7, Cl2, Br2 и др.) и направлять реакцию влево, в сторону выделения свободного йода.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321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3EDA22-46CC-44C7-A895-B0CB652068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1600" y="404664"/>
            <a:ext cx="7772400" cy="525509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связи с этим </a:t>
            </a:r>
            <a:r>
              <a:rPr lang="ru-RU" dirty="0" err="1"/>
              <a:t>иодометрический</a:t>
            </a:r>
            <a:r>
              <a:rPr lang="ru-RU" dirty="0"/>
              <a:t> метод применяется как для определения восстановителей, так и окислителей. </a:t>
            </a:r>
            <a:r>
              <a:rPr lang="ru-RU" dirty="0" err="1"/>
              <a:t>Иодометрические</a:t>
            </a:r>
            <a:r>
              <a:rPr lang="ru-RU" dirty="0"/>
              <a:t> определения проводятся в кислой среде, так как в щелочной среде может образоваться </a:t>
            </a:r>
            <a:r>
              <a:rPr lang="ru-RU" dirty="0" err="1"/>
              <a:t>гипоиодид</a:t>
            </a:r>
            <a:r>
              <a:rPr lang="ru-RU" dirty="0"/>
              <a:t> ион, окислительная способность которого выше, чем </a:t>
            </a:r>
            <a:r>
              <a:rPr lang="ru-RU" dirty="0" err="1"/>
              <a:t>иода</a:t>
            </a:r>
            <a:r>
              <a:rPr lang="ru-RU" dirty="0"/>
              <a:t>, что может способствовать протеканию побочных процессов, в частности окислять тиосульфат ион до сульфата и результаты будут искажены.</a:t>
            </a:r>
          </a:p>
          <a:p>
            <a:r>
              <a:rPr lang="ru-RU" dirty="0"/>
              <a:t>При определении сильных восстановителей (</a:t>
            </a:r>
            <a:r>
              <a:rPr lang="ru-RU" dirty="0" err="1"/>
              <a:t>Ео</a:t>
            </a:r>
            <a:r>
              <a:rPr lang="ru-RU" dirty="0"/>
              <a:t> намного больше 0,545 В) применяется прямое титрование, а слабых (</a:t>
            </a:r>
            <a:r>
              <a:rPr lang="ru-RU" dirty="0" err="1"/>
              <a:t>Ео</a:t>
            </a:r>
            <a:r>
              <a:rPr lang="ru-RU" dirty="0"/>
              <a:t> близко к 0,545 В) - обратное титрование. Рабочим раствором (</a:t>
            </a:r>
            <a:r>
              <a:rPr lang="ru-RU" dirty="0" err="1"/>
              <a:t>титрант</a:t>
            </a:r>
            <a:r>
              <a:rPr lang="ru-RU" dirty="0"/>
              <a:t>) служит раствор I2 Окислители определяются только способом заместительного титрования, т.к. при использовании в качестве рабочего раствора иодида калия невозможно зафиксировать точку эквивалентности (момент прекращения выделения </a:t>
            </a:r>
            <a:r>
              <a:rPr lang="ru-RU" dirty="0" err="1"/>
              <a:t>иода</a:t>
            </a:r>
            <a:r>
              <a:rPr lang="ru-RU" dirty="0"/>
              <a:t>). В качестве </a:t>
            </a:r>
            <a:r>
              <a:rPr lang="ru-RU" dirty="0" err="1"/>
              <a:t>титранта</a:t>
            </a:r>
            <a:r>
              <a:rPr lang="ru-RU" dirty="0"/>
              <a:t> при определении окислителей применяется раствор тиосульфата натрия, который взаимодействует с выделившимся йодом (заместитель) в эквивалентном количестве.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885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4DF0D2-D82C-420A-ABA1-9962EEC4CA9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качестве индикатора в </a:t>
            </a:r>
            <a:r>
              <a:rPr lang="ru-RU" dirty="0" err="1"/>
              <a:t>йодометрии</a:t>
            </a:r>
            <a:r>
              <a:rPr lang="ru-RU" dirty="0"/>
              <a:t> применяют свежеприготовленный 1%-</a:t>
            </a:r>
            <a:r>
              <a:rPr lang="ru-RU" dirty="0" err="1"/>
              <a:t>ный</a:t>
            </a:r>
            <a:r>
              <a:rPr lang="ru-RU" dirty="0"/>
              <a:t> раствор крахмала. При взаимодействии крахмала с </a:t>
            </a:r>
            <a:r>
              <a:rPr lang="ru-RU" dirty="0" err="1"/>
              <a:t>иодом</a:t>
            </a:r>
            <a:r>
              <a:rPr lang="ru-RU" dirty="0"/>
              <a:t> протекают 2 процесса - </a:t>
            </a:r>
            <a:r>
              <a:rPr lang="ru-RU" dirty="0" err="1"/>
              <a:t>комплексообразование</a:t>
            </a:r>
            <a:r>
              <a:rPr lang="ru-RU" dirty="0"/>
              <a:t> и адсорбция, в результате которых образуется соединение синего цвета. Чувствительность реакции с крахмалом велика, но резко падает с повышением температуры. Крахмал следует добавлять в титруемый раствор лишь тогда, когда основное количество йода уже оттитровано, иначе крахмал образует настолько прочное соединение с избытком </a:t>
            </a:r>
            <a:r>
              <a:rPr lang="ru-RU" dirty="0" err="1"/>
              <a:t>иода</a:t>
            </a:r>
            <a:r>
              <a:rPr lang="ru-RU" dirty="0"/>
              <a:t>, что наблюдается перерасход тиосульфата натрия.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249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ACE5B-DDB1-402E-A4BF-D28D172E9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Стандартизация раствора тиосульфата натрия по дихромату калия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74C80E-851B-4AC2-A969-2179CFB6562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Титровать тиосульфат непосредственно дихроматом калия нельзя, так как он реагирует со всеми сильными окислителями (дихромат, перманганат, </a:t>
            </a:r>
            <a:r>
              <a:rPr lang="ru-RU" dirty="0" err="1"/>
              <a:t>бромат</a:t>
            </a:r>
            <a:r>
              <a:rPr lang="ru-RU" dirty="0"/>
              <a:t> и т.п.) </a:t>
            </a:r>
            <a:r>
              <a:rPr lang="ru-RU" dirty="0" err="1"/>
              <a:t>нестехиометрично</a:t>
            </a:r>
            <a:r>
              <a:rPr lang="ru-RU" dirty="0"/>
              <a:t>. Поэтому применяют метод замещения, вначале используя стехиометрическую реакцию между дихроматом и иодидом:</a:t>
            </a:r>
          </a:p>
          <a:p>
            <a:r>
              <a:rPr lang="ru-RU" dirty="0"/>
              <a:t>Cr2O72- + 6I- + 14 H+ = 2Cr3+ + 3I2 + 7H3O (1)</a:t>
            </a:r>
          </a:p>
          <a:p>
            <a:r>
              <a:rPr lang="ru-RU" dirty="0" err="1"/>
              <a:t>Иод</a:t>
            </a:r>
            <a:r>
              <a:rPr lang="ru-RU" dirty="0"/>
              <a:t>, </a:t>
            </a:r>
            <a:r>
              <a:rPr lang="ru-RU" dirty="0" err="1"/>
              <a:t>выделяюшийся</a:t>
            </a:r>
            <a:r>
              <a:rPr lang="ru-RU" dirty="0"/>
              <a:t> в эквивалентном дихромату количестве, </a:t>
            </a:r>
            <a:r>
              <a:rPr lang="ru-RU" dirty="0" err="1"/>
              <a:t>оттитровывают</a:t>
            </a:r>
            <a:r>
              <a:rPr lang="ru-RU" dirty="0"/>
              <a:t> стандартным раствором тиосульфата:</a:t>
            </a:r>
          </a:p>
          <a:p>
            <a:r>
              <a:rPr lang="ru-RU" dirty="0"/>
              <a:t>I2 + 2S2O32- = 2I- + S4O62- (2)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12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b="1" dirty="0"/>
              <a:t>Цель занятия: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- изучение теоретических основ анализа лекарственных средств</a:t>
            </a:r>
          </a:p>
          <a:p>
            <a:r>
              <a:rPr lang="ru-RU" dirty="0"/>
              <a:t>-сформировать умения и  практических навыков правильного и точного выполнения   контроля лекарственных средств.</a:t>
            </a:r>
          </a:p>
          <a:p>
            <a:r>
              <a:rPr lang="ru-RU" dirty="0"/>
              <a:t>Задачи:</a:t>
            </a:r>
          </a:p>
          <a:p>
            <a:pPr lvl="0"/>
            <a:r>
              <a:rPr lang="ru-RU" dirty="0"/>
              <a:t>освоение теоретических основ и представлений о химической структуре и составе лекарственных веществ  при контроле качества ЛС</a:t>
            </a:r>
          </a:p>
          <a:p>
            <a:pPr lvl="0"/>
            <a:r>
              <a:rPr lang="ru-RU" dirty="0"/>
              <a:t>освоение теоретических основ химико-аналитического анализа ЛС и внутриаптечного контроля ЛС, изготавливаемых аптеках.</a:t>
            </a:r>
          </a:p>
          <a:p>
            <a:pPr lvl="0"/>
            <a:r>
              <a:rPr lang="ru-RU" dirty="0"/>
              <a:t>формирование ясных представлений о фармацевтическом анализе ЛС;</a:t>
            </a:r>
          </a:p>
          <a:p>
            <a:pPr lvl="0"/>
            <a:r>
              <a:rPr lang="ru-RU" dirty="0"/>
              <a:t>обучение основам физико-химического анализа и внутриаптечного контроля лекарственных средств, изготавливаемых аптеках и промышленного производства;</a:t>
            </a:r>
          </a:p>
          <a:p>
            <a:pPr lvl="0"/>
            <a:r>
              <a:rPr lang="ru-RU" dirty="0"/>
              <a:t>знание государственных принципов и положений, регламентирующих качество лекарственных средств и форм.</a:t>
            </a:r>
          </a:p>
          <a:p>
            <a:pPr lvl="0"/>
            <a:r>
              <a:rPr lang="ru-RU" dirty="0"/>
              <a:t>ознакомление студентов с современными видами внутриаптечного контроля  анализа лекарственных средств, с использованием современных международных стандартов.</a:t>
            </a:r>
          </a:p>
        </p:txBody>
      </p:sp>
    </p:spTree>
    <p:extLst>
      <p:ext uri="{BB962C8B-B14F-4D97-AF65-F5344CB8AC3E}">
        <p14:creationId xmlns:p14="http://schemas.microsoft.com/office/powerpoint/2010/main" val="20189714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70587F-8161-40CA-AD5A-37261824F3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620688"/>
            <a:ext cx="7772400" cy="539911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Для протекания реакции (1) необходима высокая концентрация ионов водорода, т.к. в кислой среде повышается окислительно-восстановительный потенциал пары Cr2O72-/ 2Cr3+ т.е. усиливается окислительная способность дихромата калия. Избыток I- </a:t>
            </a:r>
            <a:r>
              <a:rPr lang="ru-RU" dirty="0" err="1"/>
              <a:t>рстворяет</a:t>
            </a:r>
            <a:r>
              <a:rPr lang="ru-RU" dirty="0"/>
              <a:t> выделяющийся </a:t>
            </a:r>
            <a:r>
              <a:rPr lang="ru-RU" dirty="0" err="1"/>
              <a:t>иод</a:t>
            </a:r>
            <a:r>
              <a:rPr lang="ru-RU" dirty="0"/>
              <a:t> и понижает потенциал </a:t>
            </a:r>
            <a:r>
              <a:rPr lang="ru-RU" dirty="0" err="1"/>
              <a:t>редокспары</a:t>
            </a:r>
            <a:r>
              <a:rPr lang="ru-RU" dirty="0"/>
              <a:t> I3-/ 3I-, таким образом увеличивая ЭДС реакции (1). Перед титрованием выделившегося </a:t>
            </a:r>
            <a:r>
              <a:rPr lang="ru-RU" dirty="0" err="1"/>
              <a:t>иода</a:t>
            </a:r>
            <a:r>
              <a:rPr lang="ru-RU" dirty="0"/>
              <a:t> нужно понизить кислотность раствора разбавлением водой, чтобы предупредить протекание побочной реакции:</a:t>
            </a:r>
          </a:p>
          <a:p>
            <a:r>
              <a:rPr lang="ru-RU" dirty="0"/>
              <a:t>2H+ + S2O32- = H3S2O3 = H3O + SO2 + 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679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8E595C-2081-4DD4-91E5-7EC3D6FA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Дихроматометрия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963CE2-F698-49E5-B3D1-D00C4E64C68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Сущность </a:t>
            </a:r>
            <a:r>
              <a:rPr lang="ru-RU" dirty="0" err="1"/>
              <a:t>дихроматометри</a:t>
            </a:r>
            <a:r>
              <a:rPr lang="ru-RU" dirty="0"/>
              <a:t> </a:t>
            </a:r>
            <a:r>
              <a:rPr lang="ru-RU" dirty="0" err="1"/>
              <a:t>ческого</a:t>
            </a:r>
            <a:r>
              <a:rPr lang="ru-RU" dirty="0"/>
              <a:t> титрования</a:t>
            </a:r>
          </a:p>
          <a:p>
            <a:r>
              <a:rPr lang="ru-RU" dirty="0" err="1"/>
              <a:t>Дихроматометрическое</a:t>
            </a:r>
            <a:r>
              <a:rPr lang="ru-RU" dirty="0"/>
              <a:t> титрование - один из методов окислительно-восстановительного титрования, основанный на использовании дихромата калия К2Сr207 в качестве окислителя. При действии на восстановители дихромат-ион Сr2О72- приобретает шесть электронов и восстанавливается до Сr3+</a:t>
            </a:r>
          </a:p>
          <a:p>
            <a:r>
              <a:rPr lang="ru-RU" dirty="0"/>
              <a:t>Сr2О72- + 6е + 14Н+ = 2Сr3+ + 7Н20</a:t>
            </a:r>
          </a:p>
          <a:p>
            <a:r>
              <a:rPr lang="ru-RU" dirty="0"/>
              <a:t>Следовательно, молярная масса эквивалента дихромата калия равна 1/6 молярной массы. Из уравнения реакции видно, что восстановление анионов Сr2О72- до катионов Сr3+ происходит в присутствии ионов Н+.</a:t>
            </a:r>
          </a:p>
          <a:p>
            <a:r>
              <a:rPr lang="ru-RU" dirty="0"/>
              <a:t>Поэтому титруют дихроматом в кислой среде. Окислительно-восстановительный потенциал системы Сr2О72-/2Сr3+ составляет 1,36 В. При [Н+] = 1 моль/л. Следовательно, в кислой среде дихромат калия является сильным окислителем. Поэтому </a:t>
            </a:r>
            <a:r>
              <a:rPr lang="ru-RU" dirty="0" err="1"/>
              <a:t>дихроматометрию</a:t>
            </a:r>
            <a:r>
              <a:rPr lang="ru-RU" dirty="0"/>
              <a:t> успешно применяют для определения почти всех восстановителей, определяемых </a:t>
            </a:r>
            <a:r>
              <a:rPr lang="ru-RU" dirty="0" err="1"/>
              <a:t>перманганатометрически</a:t>
            </a:r>
            <a:r>
              <a:rPr lang="ru-RU" dirty="0"/>
              <a:t>. </a:t>
            </a:r>
            <a:r>
              <a:rPr lang="ru-RU" dirty="0" err="1"/>
              <a:t>Дихроматометрия</a:t>
            </a:r>
            <a:r>
              <a:rPr lang="ru-RU" dirty="0"/>
              <a:t> имеет даже некоторые преимущества перед </a:t>
            </a:r>
            <a:r>
              <a:rPr lang="ru-RU" dirty="0" err="1"/>
              <a:t>перманганатометрией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8583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905D9D-33FB-4E75-BADF-33A0B56A1DE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Дихромат калия легко получить в химически чистом виде перекристаллизацией. Поэтому стандартный раствор его приготовляют растворением точной навески. Растворы дихромата калия чрезвычайно устойчивы при хранении в закрытых сосудах; он не разлагается даже при кипячении подкисленного раствора и практически не изменяется при стоянии раствора.</a:t>
            </a:r>
          </a:p>
          <a:p>
            <a:r>
              <a:rPr lang="ru-RU" dirty="0"/>
              <a:t>Кроме того, дихромат калия труднее чем перманганат, восстанавливается органическими веществами. Поэтому он не окисляет случайные примеси органических веществ. Этим также обусловливается постоянство его титра в растворе. Дихромат калия не окисляет (без нагревания) хлорид-ионы. Это позволяет титровать им восстановители в присутствии </a:t>
            </a:r>
            <a:r>
              <a:rPr lang="ru-RU" dirty="0" err="1"/>
              <a:t>НСl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1683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81542B-9FFE-432E-A135-ADA250829E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568714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Индикатором при </a:t>
            </a:r>
            <a:r>
              <a:rPr lang="ru-RU" dirty="0" err="1"/>
              <a:t>дихроматометрическом</a:t>
            </a:r>
            <a:r>
              <a:rPr lang="ru-RU" dirty="0"/>
              <a:t> титровании чаще всего служит дифениламин, окрашивающий раствор в синий цвет при малейшем избытке дихромата. Дифениламин относится к группе так называемых редокс-индикаторов (окислительно-восстановительных индикаторов). Они представляют собой окислительно-восстановительные системы, изменяющие окраску при переходе восстановленной формы в окисленную, или наоборот.</a:t>
            </a:r>
          </a:p>
          <a:p>
            <a:r>
              <a:rPr lang="ru-RU" dirty="0"/>
              <a:t>Если обозначить окисленную форму индикатора </a:t>
            </a:r>
            <a:r>
              <a:rPr lang="ru-RU" dirty="0" err="1"/>
              <a:t>Indокисл</a:t>
            </a:r>
            <a:r>
              <a:rPr lang="ru-RU" dirty="0"/>
              <a:t>. восстановленную форму </a:t>
            </a:r>
            <a:r>
              <a:rPr lang="ru-RU" dirty="0" err="1"/>
              <a:t>Indвосст</a:t>
            </a:r>
            <a:r>
              <a:rPr lang="ru-RU" dirty="0"/>
              <a:t>., а число передаваемых электронов n, то превращение одной формы такого индикатора в другую можно изобразить схемой;</a:t>
            </a:r>
          </a:p>
          <a:p>
            <a:r>
              <a:rPr lang="ru-RU" dirty="0" err="1"/>
              <a:t>Indокисл</a:t>
            </a:r>
            <a:r>
              <a:rPr lang="ru-RU" dirty="0"/>
              <a:t>. ↔ </a:t>
            </a:r>
            <a:r>
              <a:rPr lang="ru-RU" dirty="0" err="1"/>
              <a:t>Ind</a:t>
            </a:r>
            <a:r>
              <a:rPr lang="ru-RU" dirty="0"/>
              <a:t> </a:t>
            </a:r>
            <a:r>
              <a:rPr lang="ru-RU" dirty="0" err="1"/>
              <a:t>восст</a:t>
            </a:r>
            <a:r>
              <a:rPr lang="ru-RU" dirty="0"/>
              <a:t>. - </a:t>
            </a:r>
            <a:r>
              <a:rPr lang="ru-RU" dirty="0" err="1"/>
              <a:t>nе</a:t>
            </a:r>
            <a:r>
              <a:rPr lang="ru-RU" dirty="0"/>
              <a:t>-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8723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B77DCD-DC73-4571-9708-BEDD0A638FE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568714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Каждый окислительно-восстановительный индикатор характеризуется определенным окислительно-восстановительным потенциалом. Для </a:t>
            </a:r>
            <a:r>
              <a:rPr lang="ru-RU" dirty="0" err="1"/>
              <a:t>дефениламина</a:t>
            </a:r>
            <a:r>
              <a:rPr lang="ru-RU" dirty="0"/>
              <a:t> он составляет +0,76 В. Окисленная форма дифениламина окрашена в синий цвет, а восстановленная - бесцветна.</a:t>
            </a:r>
          </a:p>
          <a:p>
            <a:r>
              <a:rPr lang="ru-RU" dirty="0"/>
              <a:t>К редокс-индикаторам кроме дифениламина относятся </a:t>
            </a:r>
            <a:r>
              <a:rPr lang="ru-RU" dirty="0" err="1"/>
              <a:t>ферроин</a:t>
            </a:r>
            <a:r>
              <a:rPr lang="ru-RU" dirty="0"/>
              <a:t>, </a:t>
            </a:r>
            <a:r>
              <a:rPr lang="ru-RU" dirty="0" err="1"/>
              <a:t>дифениламиносульфонат</a:t>
            </a:r>
            <a:r>
              <a:rPr lang="ru-RU" dirty="0"/>
              <a:t> натрия, </a:t>
            </a:r>
            <a:r>
              <a:rPr lang="ru-RU" dirty="0" err="1"/>
              <a:t>фенилантраниловая</a:t>
            </a:r>
            <a:r>
              <a:rPr lang="ru-RU" dirty="0"/>
              <a:t> кислота и др.</a:t>
            </a:r>
          </a:p>
          <a:p>
            <a:r>
              <a:rPr lang="ru-RU" dirty="0" err="1"/>
              <a:t>Дихроматометрически</a:t>
            </a:r>
            <a:r>
              <a:rPr lang="ru-RU" dirty="0"/>
              <a:t> определяют ионы Fe2+ в растворах </a:t>
            </a:r>
            <a:r>
              <a:rPr lang="ru-RU" dirty="0" err="1"/>
              <a:t>НСl</a:t>
            </a:r>
            <a:r>
              <a:rPr lang="ru-RU" dirty="0"/>
              <a:t> или в сернокислых растворах. Хлорид-ионы не мешают определению, если концентрация их не превышает 1 моль/л.</a:t>
            </a:r>
          </a:p>
          <a:p>
            <a:r>
              <a:rPr lang="ru-RU" dirty="0"/>
              <a:t>Однако при титровании солей Fe2+ дихроматом в растворе накапливаются катионы Fe3+, окислительно-восстановительный потенциал системы Fe3+↔Fe2+ повышается и дифениламин окисляется. Поэтому синяя окраска может появиться, когда точка эквивалентности еще не достигнута.</a:t>
            </a:r>
          </a:p>
        </p:txBody>
      </p:sp>
    </p:spTree>
    <p:extLst>
      <p:ext uri="{BB962C8B-B14F-4D97-AF65-F5344CB8AC3E}">
        <p14:creationId xmlns:p14="http://schemas.microsoft.com/office/powerpoint/2010/main" val="2269176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3F1048-B0CA-4A1C-8B10-AE17D76A708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Чтобы понизить окислительно-восстановительный потенциал системы Fe2+ ↔ Fe3+, к раствору кроме дифениламина и </a:t>
            </a:r>
            <a:r>
              <a:rPr lang="ru-RU" dirty="0" err="1"/>
              <a:t>хлороводородной</a:t>
            </a:r>
            <a:r>
              <a:rPr lang="ru-RU" dirty="0"/>
              <a:t> кислоты прибавляют еще ортофосфорную кислоту. Последняя маскирует мешающие ионы Fe3+, связывая их в прочный бесцветный комплекс </a:t>
            </a:r>
            <a:r>
              <a:rPr lang="ru-RU" dirty="0" err="1"/>
              <a:t>Fe</a:t>
            </a:r>
            <a:r>
              <a:rPr lang="ru-RU" dirty="0"/>
              <a:t> (HP04)+.</a:t>
            </a:r>
          </a:p>
          <a:p>
            <a:r>
              <a:rPr lang="ru-RU" dirty="0"/>
              <a:t>Приготовление стандартного раствора дихромата калия</a:t>
            </a:r>
          </a:p>
          <a:p>
            <a:r>
              <a:rPr lang="ru-RU" dirty="0"/>
              <a:t>Стандартный раствор готовят растворением точной навески дихромата калия (</a:t>
            </a:r>
            <a:r>
              <a:rPr lang="ru-RU" dirty="0" err="1"/>
              <a:t>х.ч</a:t>
            </a:r>
            <a:r>
              <a:rPr lang="ru-RU" dirty="0"/>
              <a:t>.) в мерной колбе. Дихромат калия должен быть предварительно </a:t>
            </a:r>
            <a:r>
              <a:rPr lang="ru-RU" dirty="0" err="1"/>
              <a:t>перекристаллизован</a:t>
            </a:r>
            <a:r>
              <a:rPr lang="ru-RU" dirty="0"/>
              <a:t> из водного раствора и высушен при 150°С.</a:t>
            </a:r>
          </a:p>
          <a:p>
            <a:r>
              <a:rPr lang="ru-RU" dirty="0"/>
              <a:t>Приготовление 100 мл приблизительно 0,1 н стандартного раствора дихромата калия. Выше было отмечено, что при взаимодействии с восстановителями в кислой среде дихромат-ион Сr2О72- приобретает шесть электронов. Следовательно, молярная масса эквивалента К2Сr207 равна 294,20:6 = 49,03 г/моль и для приготовления 0,1 л 0,1 н раствора потребуется 49,03*0,1 *0,1 = 0,4903 г дихромата калия.</a:t>
            </a:r>
          </a:p>
        </p:txBody>
      </p:sp>
    </p:spTree>
    <p:extLst>
      <p:ext uri="{BB962C8B-B14F-4D97-AF65-F5344CB8AC3E}">
        <p14:creationId xmlns:p14="http://schemas.microsoft.com/office/powerpoint/2010/main" val="11576448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DA65E0-13D1-417E-A21B-05860B27C74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Возьмите в маленькую пробирку около 0,5г </a:t>
            </a:r>
            <a:r>
              <a:rPr lang="ru-RU" dirty="0" err="1"/>
              <a:t>свежеперекристаллизованного</a:t>
            </a:r>
            <a:r>
              <a:rPr lang="ru-RU" dirty="0"/>
              <a:t> дихромата калия и взвесьте на аналитических весах. С помощью воронки перенесите содержимое пробирки в мерную колбу вместимостью 100 мл. Снова взвесьте пробирку и по разности найдите массу навески</a:t>
            </a:r>
          </a:p>
          <a:p>
            <a:r>
              <a:rPr lang="ru-RU" dirty="0"/>
              <a:t>Растворите навеску дихромата калия в дистиллированной воде, уберите воронку и, пользуясь пипеткой, доведите объем раствора в колбе до метки. Вычислите титр и нормальную концентрацию раствора дихромата калия.</a:t>
            </a:r>
          </a:p>
          <a:p>
            <a:r>
              <a:rPr lang="ru-RU" dirty="0"/>
              <a:t>Допустим, что навеска дихромата калия составила 0,4916 г. Тогда титр раствора</a:t>
            </a:r>
          </a:p>
          <a:p>
            <a:r>
              <a:rPr lang="ru-RU" dirty="0"/>
              <a:t>Т= m/V= 0,4916/100 = 0,004916 г/мл,</a:t>
            </a:r>
          </a:p>
          <a:p>
            <a:br>
              <a:rPr lang="ru-RU" dirty="0"/>
            </a:br>
            <a:br>
              <a:rPr lang="ru-RU" dirty="0"/>
            </a:br>
            <a:endParaRPr lang="ru-RU" dirty="0"/>
          </a:p>
          <a:p>
            <a:r>
              <a:rPr lang="ru-RU" dirty="0"/>
              <a:t>а нормальная концентрация (молярная концентрация эквивалента)</a:t>
            </a:r>
          </a:p>
          <a:p>
            <a:r>
              <a:rPr lang="ru-RU" dirty="0"/>
              <a:t>с = 0,004916*1000 /49,03 = 0,1003.</a:t>
            </a:r>
          </a:p>
          <a:p>
            <a:r>
              <a:rPr lang="ru-RU" dirty="0"/>
              <a:t>Определение содержания железа (II) в растворе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2138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02A4170-2A8E-4ABD-8CBD-2B16EDE3E4D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Дихроматометрически</a:t>
            </a:r>
            <a:r>
              <a:rPr lang="ru-RU" dirty="0"/>
              <a:t> железо определяют главным образом в рудах, сплавах, шлаках и других материалах. Однако при растворении их железо частично переходит в ионы Fe3+. Поэтому перед определением приходится восстанавливать Fe3+ до Fe2+. Достигается это действием металлов (или их амальгам), например действием металлического цинка:</a:t>
            </a:r>
          </a:p>
          <a:p>
            <a:r>
              <a:rPr lang="ru-RU" dirty="0"/>
              <a:t>2Fe3++ </a:t>
            </a:r>
            <a:r>
              <a:rPr lang="ru-RU" dirty="0" err="1"/>
              <a:t>Zn</a:t>
            </a:r>
            <a:r>
              <a:rPr lang="ru-RU" dirty="0"/>
              <a:t> = 2Fe2+ + Zn2+</a:t>
            </a:r>
          </a:p>
          <a:p>
            <a:r>
              <a:rPr lang="ru-RU" dirty="0"/>
              <a:t>Избыток цинка удаляют из раствора фильтрованием (например, через вату). Сущность реакции, используемой для </a:t>
            </a:r>
            <a:r>
              <a:rPr lang="ru-RU" dirty="0" err="1"/>
              <a:t>дихроматометрического</a:t>
            </a:r>
            <a:r>
              <a:rPr lang="ru-RU" dirty="0"/>
              <a:t> определения Fe2+ можно выразить уравнением</a:t>
            </a:r>
          </a:p>
          <a:p>
            <a:r>
              <a:rPr lang="ru-RU" dirty="0"/>
              <a:t>6Fe2++ Сr2О72- + 14Н+ → 6Fe3+ + 2Сr3+ + 7Н20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1954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B89501-A0AA-43DA-B3FB-6B2CA4B5AF6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Определение состоит в прямом титровании анализируемого раствора стандартным раствором дихромата калия в присутствии дифениламина:</a:t>
            </a:r>
          </a:p>
          <a:p>
            <a:endParaRPr lang="ru-RU" dirty="0"/>
          </a:p>
          <a:p>
            <a:r>
              <a:rPr lang="ru-RU" dirty="0"/>
              <a:t>6FeS04 + К2Сr207 + 7H3S04 = 3Fe 2 (S04)3 + Cr2 (S04)3 + K2S04 + 7Н20</a:t>
            </a:r>
          </a:p>
          <a:p>
            <a:endParaRPr lang="ru-RU" dirty="0"/>
          </a:p>
          <a:p>
            <a:r>
              <a:rPr lang="ru-RU" dirty="0"/>
              <a:t>1 Сr2О72- + 14H+ + 6е = 2Cr3+ + 7Н20</a:t>
            </a:r>
          </a:p>
          <a:p>
            <a:endParaRPr lang="ru-RU" dirty="0"/>
          </a:p>
          <a:p>
            <a:r>
              <a:rPr lang="ru-RU" dirty="0"/>
              <a:t>6 </a:t>
            </a:r>
            <a:r>
              <a:rPr lang="ru-RU" dirty="0" err="1"/>
              <a:t>Fe</a:t>
            </a:r>
            <a:r>
              <a:rPr lang="ru-RU" dirty="0"/>
              <a:t> 2+ - e = Fe3+</a:t>
            </a:r>
          </a:p>
          <a:p>
            <a:endParaRPr lang="ru-RU" dirty="0"/>
          </a:p>
          <a:p>
            <a:r>
              <a:rPr lang="ru-RU" dirty="0"/>
              <a:t>К исследуемому раствору прибавляют серную кислоту для поддержания высокой кислотности среды и фосфорную кислоту для связывания накапливающихся ионов Fe3+, которые могут преждевременно переводить дифениламин в окисленную (окрашенную) форму.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87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b="1" dirty="0"/>
              <a:t>План лекции: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1.Методы для определения подлинности лекарственных средств </a:t>
            </a:r>
          </a:p>
          <a:p>
            <a:r>
              <a:rPr lang="ru-RU" dirty="0"/>
              <a:t>2.Методы для количественного определения перекиси водорода </a:t>
            </a:r>
          </a:p>
          <a:p>
            <a:r>
              <a:rPr lang="ru-RU" dirty="0"/>
              <a:t>3.Медоты для определения подлинности и оценки качества перекиси водорода </a:t>
            </a:r>
          </a:p>
          <a:p>
            <a:r>
              <a:rPr lang="ru-RU" dirty="0"/>
              <a:t>4.Процесс разделения перекиси водорода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76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b="1" dirty="0"/>
              <a:t>Студент должен знать: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-Принципы качественного анализа. Методы качественного обнаружения органических и неорганических веществ.</a:t>
            </a:r>
          </a:p>
          <a:p>
            <a:r>
              <a:rPr lang="ru-RU" dirty="0"/>
              <a:t>-Методы количественного </a:t>
            </a:r>
            <a:r>
              <a:rPr lang="ru-RU" dirty="0" err="1"/>
              <a:t>анализаЛС</a:t>
            </a:r>
            <a:r>
              <a:rPr lang="ru-RU" dirty="0"/>
              <a:t>.</a:t>
            </a:r>
          </a:p>
          <a:p>
            <a:r>
              <a:rPr lang="ru-RU" dirty="0"/>
              <a:t>-Использование нормативной, справочной литературы для решения профессиональных задач.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0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b="1" dirty="0"/>
              <a:t>Студент должен уметь: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-Работать на основные аналитических приборах(весах, спектрофотометрах, фото калориметрах, поляриметрах, рефрактометрах и хроматографах и др.</a:t>
            </a:r>
          </a:p>
          <a:p>
            <a:r>
              <a:rPr lang="ru-RU" dirty="0"/>
              <a:t>-Производить расчеты процентного </a:t>
            </a:r>
            <a:r>
              <a:rPr lang="ru-RU" dirty="0" err="1"/>
              <a:t>содержанияЛС</a:t>
            </a:r>
            <a:r>
              <a:rPr lang="ru-RU" dirty="0"/>
              <a:t>.</a:t>
            </a:r>
          </a:p>
          <a:p>
            <a:r>
              <a:rPr lang="ru-RU" dirty="0"/>
              <a:t>-Проводить все виды  качественного  </a:t>
            </a:r>
            <a:r>
              <a:rPr lang="ru-RU" dirty="0" err="1"/>
              <a:t>анализаЛС</a:t>
            </a:r>
            <a:r>
              <a:rPr lang="ru-RU" dirty="0"/>
              <a:t>.</a:t>
            </a:r>
          </a:p>
          <a:p>
            <a:r>
              <a:rPr lang="ru-RU" dirty="0"/>
              <a:t>-Пользоваться химической посудой.</a:t>
            </a:r>
          </a:p>
          <a:p>
            <a:r>
              <a:rPr lang="ru-RU" dirty="0"/>
              <a:t>-Дать заключение о качестве  ЛС.</a:t>
            </a:r>
          </a:p>
          <a:p>
            <a:r>
              <a:rPr lang="ru-RU" dirty="0"/>
              <a:t>-Мыть и пользоваться мерной посудой, проверять ее  вместимость</a:t>
            </a:r>
          </a:p>
          <a:p>
            <a:r>
              <a:rPr lang="ru-RU" dirty="0"/>
              <a:t>-Выполнять все операции  в качественном и количественном  анализе ЛС.</a:t>
            </a:r>
          </a:p>
          <a:p>
            <a:r>
              <a:rPr lang="ru-RU" dirty="0"/>
              <a:t>-Работать с приборами , и аналитическими весами.</a:t>
            </a:r>
          </a:p>
          <a:p>
            <a:r>
              <a:rPr lang="ru-RU" dirty="0"/>
              <a:t>-Самостоятельно  работать с научной , учебной и справочной  литературой каталогами в  библиотеке, с сайтами интернета.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25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b="1" dirty="0"/>
              <a:t>Вопросы для самоконтроля: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1.Методы для определения подлинности лекарственных средств ?</a:t>
            </a:r>
          </a:p>
          <a:p>
            <a:r>
              <a:rPr lang="ru-RU" dirty="0"/>
              <a:t>2.Методы для количественного определения перекиси водорода ?</a:t>
            </a:r>
          </a:p>
          <a:p>
            <a:r>
              <a:rPr lang="ru-RU" dirty="0"/>
              <a:t>3.Укажите какие </a:t>
            </a:r>
            <a:r>
              <a:rPr lang="ru-RU" dirty="0" err="1"/>
              <a:t>медоты</a:t>
            </a:r>
            <a:r>
              <a:rPr lang="ru-RU" dirty="0"/>
              <a:t> используются для определения подлинности и оценки качества перекиси водорода ?</a:t>
            </a:r>
          </a:p>
          <a:p>
            <a:r>
              <a:rPr lang="ru-RU" dirty="0"/>
              <a:t>4.Укажите каким путем осуществляется процесс разделения перекиси водорода 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609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b="1" dirty="0"/>
              <a:t>Литература: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 Кулешова М.И., Гусева Л.Н., Анализ лекарственных форм, изготовляемых в аптеках.- М. Медицина 1997г.</a:t>
            </a:r>
          </a:p>
          <a:p>
            <a:r>
              <a:rPr lang="ru-RU" dirty="0"/>
              <a:t>2. В.Г. Беликов « Фармацевтическая химия». Издание четвертое, переработанное и дополненное. Москва « </a:t>
            </a:r>
            <a:r>
              <a:rPr lang="ru-RU" dirty="0" err="1"/>
              <a:t>МЕДпресс</a:t>
            </a:r>
            <a:r>
              <a:rPr lang="ru-RU" dirty="0"/>
              <a:t>- </a:t>
            </a:r>
            <a:r>
              <a:rPr lang="ru-RU" dirty="0" err="1"/>
              <a:t>информ</a:t>
            </a:r>
            <a:r>
              <a:rPr lang="ru-RU" dirty="0"/>
              <a:t>» 2013г.</a:t>
            </a:r>
          </a:p>
          <a:p>
            <a:r>
              <a:rPr lang="ru-RU" dirty="0"/>
              <a:t>3. И.А. </a:t>
            </a:r>
            <a:r>
              <a:rPr lang="ru-RU" dirty="0" err="1"/>
              <a:t>Мазура</a:t>
            </a:r>
            <a:r>
              <a:rPr lang="ru-RU" dirty="0"/>
              <a:t>« Стандартизация лекарственных средств».  Самара « Самарский государственный университет » 2013г.</a:t>
            </a:r>
          </a:p>
          <a:p>
            <a:r>
              <a:rPr lang="ru-RU" dirty="0"/>
              <a:t>4.А.П. </a:t>
            </a:r>
            <a:r>
              <a:rPr lang="ru-RU" dirty="0" err="1"/>
              <a:t>Арзамасцев</a:t>
            </a:r>
            <a:r>
              <a:rPr lang="ru-RU" dirty="0"/>
              <a:t>« Фармацевтическая химия». Москва, издательский дом « ГЭОТАР-МЕД» 2004г.</a:t>
            </a:r>
          </a:p>
          <a:p>
            <a:r>
              <a:rPr lang="ru-RU" dirty="0"/>
              <a:t>5.Мелентьева Г.А. « </a:t>
            </a:r>
            <a:r>
              <a:rPr lang="ru-RU" dirty="0" err="1"/>
              <a:t>Фармацевтическаяхимия</a:t>
            </a:r>
            <a:r>
              <a:rPr lang="ru-RU" dirty="0"/>
              <a:t>».М- Медицина 2008г.</a:t>
            </a:r>
          </a:p>
          <a:p>
            <a:r>
              <a:rPr lang="ru-RU" dirty="0"/>
              <a:t>6.В.В.Чупак-Белоусов « </a:t>
            </a:r>
            <a:r>
              <a:rPr lang="ru-RU" dirty="0" err="1"/>
              <a:t>Фармацевтическаяхимия</a:t>
            </a:r>
            <a:r>
              <a:rPr lang="ru-RU" dirty="0"/>
              <a:t>».М- БИНОМ »Москва 2014г.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270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b="1" dirty="0"/>
              <a:t>Информационный блок: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ОКИСЛИТЕЛЬНО-ВОССТАНОВИТЕЛЬНОЕ ТИТРОВАНИЕ (РЕДОКСОМЕТРИЯ, ОКСИДИМЕТРИЯ)</a:t>
            </a:r>
          </a:p>
          <a:p>
            <a:r>
              <a:rPr lang="ru-RU" dirty="0"/>
              <a:t>Сущность и классификация методов окислительно-восстановительного титрования</a:t>
            </a:r>
          </a:p>
          <a:p>
            <a:r>
              <a:rPr lang="ru-RU" dirty="0"/>
              <a:t>Методы </a:t>
            </a:r>
            <a:r>
              <a:rPr lang="ru-RU" dirty="0" err="1"/>
              <a:t>редоксометрии</a:t>
            </a:r>
            <a:r>
              <a:rPr lang="ru-RU" dirty="0"/>
              <a:t> основаны на реакциях окисления-восстановления. Разработано очень много методов. Их классифицируют в соответствии с применяемым стандартным (рабочим, </a:t>
            </a:r>
            <a:r>
              <a:rPr lang="ru-RU" dirty="0" err="1"/>
              <a:t>титрантом</a:t>
            </a:r>
            <a:r>
              <a:rPr lang="ru-RU" dirty="0"/>
              <a:t>) раствором. Наиболее часто применяются следующие методы:</a:t>
            </a:r>
          </a:p>
        </p:txBody>
      </p:sp>
    </p:spTree>
    <p:extLst>
      <p:ext uri="{BB962C8B-B14F-4D97-AF65-F5344CB8AC3E}">
        <p14:creationId xmlns:p14="http://schemas.microsoft.com/office/powerpoint/2010/main" val="3249364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132</TotalTime>
  <Words>2228</Words>
  <Application>Microsoft Office PowerPoint</Application>
  <PresentationFormat>Экран (4:3)</PresentationFormat>
  <Paragraphs>182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5" baseType="lpstr">
      <vt:lpstr>Arial</vt:lpstr>
      <vt:lpstr>Calibri</vt:lpstr>
      <vt:lpstr>Cambria</vt:lpstr>
      <vt:lpstr>Franklin Gothic Book</vt:lpstr>
      <vt:lpstr>Perpetua</vt:lpstr>
      <vt:lpstr>Wingdings 2</vt:lpstr>
      <vt:lpstr>Справедливость</vt:lpstr>
      <vt:lpstr>Биофармацевтический анализ</vt:lpstr>
      <vt:lpstr>Занятие №8</vt:lpstr>
      <vt:lpstr>Цель занятия:</vt:lpstr>
      <vt:lpstr>План лекции:</vt:lpstr>
      <vt:lpstr>Студент должен знать:</vt:lpstr>
      <vt:lpstr>Студент должен уметь:</vt:lpstr>
      <vt:lpstr>Вопросы для самоконтроля:</vt:lpstr>
      <vt:lpstr>Литература:</vt:lpstr>
      <vt:lpstr>Информационный блок:</vt:lpstr>
      <vt:lpstr>Презентация PowerPoint</vt:lpstr>
      <vt:lpstr>Презентация PowerPoint</vt:lpstr>
      <vt:lpstr>Из большого числа окислительно-восстановительных реакций для химического анализа используют только те реакции, которые: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Перманганатометрия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Определение кальция в карбонате кальция</vt:lpstr>
      <vt:lpstr>Презентация PowerPoint</vt:lpstr>
      <vt:lpstr>Презентация PowerPoint</vt:lpstr>
      <vt:lpstr>Презентация PowerPoint</vt:lpstr>
      <vt:lpstr>Презентация PowerPoint</vt:lpstr>
      <vt:lpstr>Стандартизация раствора тиосульфата натрия по дихромату калия</vt:lpstr>
      <vt:lpstr>Презентация PowerPoint</vt:lpstr>
      <vt:lpstr>Дихроматометрия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</cp:revision>
  <dcterms:created xsi:type="dcterms:W3CDTF">2020-10-12T06:43:00Z</dcterms:created>
  <dcterms:modified xsi:type="dcterms:W3CDTF">2020-10-18T17:00:33Z</dcterms:modified>
</cp:coreProperties>
</file>