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2614F1-7BFD-438C-8F06-2232185B9782}" type="datetimeFigureOut">
              <a:rPr lang="ru-RU" smtClean="0"/>
              <a:t>вс 18.10.20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0684D3A-6318-4BB5-A666-9231A5CD79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307942" y="906106"/>
            <a:ext cx="5648623" cy="1625386"/>
          </a:xfrm>
        </p:spPr>
        <p:txBody>
          <a:bodyPr/>
          <a:lstStyle/>
          <a:p>
            <a:r>
              <a:rPr lang="ru-RU" dirty="0"/>
              <a:t>Биофармацевтический анализ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160141" y="2169231"/>
            <a:ext cx="6511131" cy="812692"/>
          </a:xfrm>
        </p:spPr>
        <p:txBody>
          <a:bodyPr/>
          <a:lstStyle/>
          <a:p>
            <a:r>
              <a:rPr lang="ru-RU" dirty="0" err="1"/>
              <a:t>Боронова</a:t>
            </a:r>
            <a:r>
              <a:rPr lang="ru-RU" dirty="0"/>
              <a:t> </a:t>
            </a:r>
            <a:r>
              <a:rPr lang="ru-RU" dirty="0" err="1"/>
              <a:t>з.с</a:t>
            </a:r>
            <a:r>
              <a:rPr lang="ru-RU" dirty="0"/>
              <a:t>.</a:t>
            </a:r>
          </a:p>
          <a:p>
            <a:r>
              <a:rPr lang="ru-RU" dirty="0" err="1"/>
              <a:t>Асилбек</a:t>
            </a:r>
            <a:r>
              <a:rPr lang="ru-RU" dirty="0"/>
              <a:t> </a:t>
            </a:r>
            <a:r>
              <a:rPr lang="ru-RU" dirty="0" err="1"/>
              <a:t>к.а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6180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/>
              <a:t>Впервые метод </a:t>
            </a:r>
            <a:r>
              <a:rPr lang="ru-RU" b="0" dirty="0" err="1"/>
              <a:t>осадительного</a:t>
            </a:r>
            <a:r>
              <a:rPr lang="ru-RU" b="0" dirty="0"/>
              <a:t> титрования серебра без применения индикаторов был разработан Ж. Гей-Люссаком в 1832 г.</a:t>
            </a:r>
          </a:p>
          <a:p>
            <a:endParaRPr lang="ru-RU" b="0" dirty="0"/>
          </a:p>
          <a:p>
            <a:r>
              <a:rPr lang="ru-RU" b="0" dirty="0"/>
              <a:t>В 1856 г. немецкий химик К. Ф. Мор разработал титриметрический метод определения серебра, используя реакцию осаждения катионов серебра хлорид-ионом (метод Мора). Метод получил всеобщее признание, а реакции осаждения стали широко применять в </a:t>
            </a:r>
            <a:r>
              <a:rPr lang="ru-RU" b="0" dirty="0" err="1"/>
              <a:t>титриметрии</a:t>
            </a:r>
            <a:r>
              <a:rPr lang="ru-RU" b="0" dirty="0"/>
              <a:t> для определения различных катионов и анионов.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62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2AECD9-CDBF-4712-82A6-1F488CC8E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Недостатки реакций осаждения в </a:t>
            </a:r>
            <a:r>
              <a:rPr lang="ru-RU" sz="2000" dirty="0" err="1"/>
              <a:t>титриметрии</a:t>
            </a:r>
            <a:r>
              <a:rPr lang="ru-RU" sz="2000" dirty="0"/>
              <a:t>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8C89FF-9C74-4D67-96FF-6AA8203BE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0" dirty="0"/>
              <a:t>обратимость процесса осаждения;</a:t>
            </a:r>
          </a:p>
          <a:p>
            <a:r>
              <a:rPr lang="ru-RU" b="0" dirty="0"/>
              <a:t>незначительная скорость многих реакций;</a:t>
            </a:r>
          </a:p>
          <a:p>
            <a:r>
              <a:rPr lang="ru-RU" b="0" dirty="0"/>
              <a:t>побочные явления при образовании осадка;</a:t>
            </a:r>
          </a:p>
          <a:p>
            <a:r>
              <a:rPr lang="ru-RU" b="0" dirty="0"/>
              <a:t>трудности при фиксировании точки эквивалентности.</a:t>
            </a:r>
          </a:p>
          <a:p>
            <a:r>
              <a:rPr lang="ru-RU" b="0" dirty="0"/>
              <a:t>Образующийся осадок должен иметь очень малую растворимость, на­пример для бинарного соединения величина произведения растворимости осадка должна быть не больше 10</a:t>
            </a:r>
            <a:r>
              <a:rPr lang="ru-RU" b="0" baseline="30000" dirty="0"/>
              <a:t>-10</a:t>
            </a:r>
            <a:r>
              <a:rPr lang="ru-RU" b="0" dirty="0"/>
              <a:t>-10</a:t>
            </a:r>
            <a:r>
              <a:rPr lang="ru-RU" b="0" baseline="30000" dirty="0"/>
              <a:t>-8</a:t>
            </a:r>
            <a:r>
              <a:rPr lang="ru-RU" b="0" dirty="0"/>
              <a:t>.</a:t>
            </a:r>
          </a:p>
          <a:p>
            <a:r>
              <a:rPr lang="ru-RU" b="0" dirty="0"/>
              <a:t>Выпадение осадка в процессе титрования должно происходить быстро, без образования коллоидных или пересыщенных растворов.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7277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Высокая точность анализа может быть достигнута при выполнении ряда требований;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dirty="0"/>
              <a:t>— реакция осаждения должна протекать строго </a:t>
            </a:r>
            <a:r>
              <a:rPr lang="ru-RU" b="0" dirty="0" err="1"/>
              <a:t>стехиометрически</a:t>
            </a:r>
            <a:r>
              <a:rPr lang="ru-RU" b="0" dirty="0"/>
              <a:t>, без побочных реакций и процессов </a:t>
            </a:r>
            <a:r>
              <a:rPr lang="ru-RU" b="0" dirty="0" err="1"/>
              <a:t>соосаждения</a:t>
            </a:r>
            <a:r>
              <a:rPr lang="ru-RU" b="0" dirty="0"/>
              <a:t>;</a:t>
            </a:r>
          </a:p>
          <a:p>
            <a:r>
              <a:rPr lang="ru-RU" b="0" dirty="0"/>
              <a:t>— определяемое вещество должно хорошо растворяться в воде с образованием бесцветного раствора;</a:t>
            </a:r>
          </a:p>
          <a:p>
            <a:r>
              <a:rPr lang="ru-RU" b="0" dirty="0"/>
              <a:t>— малорастворимые соединения, образующиеся при титровании, должны иметь растворимость меньше 1СН моль/л (ПР &lt; 10~</a:t>
            </a:r>
            <a:r>
              <a:rPr lang="ru-RU" b="0" baseline="30000" dirty="0"/>
              <a:t>8</a:t>
            </a:r>
            <a:r>
              <a:rPr lang="ru-RU" b="0" dirty="0"/>
              <a:t>);</a:t>
            </a:r>
          </a:p>
          <a:p>
            <a:r>
              <a:rPr lang="ru-RU" b="0" dirty="0"/>
              <a:t>— осадок должен выпадать быстро при комнатной температуре, без образования пересыщенных растворов;</a:t>
            </a:r>
          </a:p>
          <a:p>
            <a:r>
              <a:rPr lang="ru-RU" b="0" dirty="0"/>
              <a:t>— конечная точка титрования (КТТ) должна четко фиксироваться с помощью индикаторов или физико-химическими методами анализа.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064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Сущность и методы </a:t>
            </a:r>
            <a:r>
              <a:rPr lang="ru-RU" sz="2000" dirty="0" err="1"/>
              <a:t>осадительного</a:t>
            </a:r>
            <a:r>
              <a:rPr lang="ru-RU" sz="2000" dirty="0"/>
              <a:t> титрования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579849"/>
          </a:xfrm>
        </p:spPr>
        <p:txBody>
          <a:bodyPr/>
          <a:lstStyle/>
          <a:p>
            <a:r>
              <a:rPr lang="ru-RU" b="0" dirty="0"/>
              <a:t>Методы </a:t>
            </a:r>
            <a:r>
              <a:rPr lang="ru-RU" b="0" dirty="0" err="1"/>
              <a:t>осадительного</a:t>
            </a:r>
            <a:r>
              <a:rPr lang="ru-RU" b="0" dirty="0"/>
              <a:t> титрования классифицируют по природе </a:t>
            </a:r>
            <a:r>
              <a:rPr lang="ru-RU" b="0" dirty="0" err="1"/>
              <a:t>титранта</a:t>
            </a:r>
            <a:r>
              <a:rPr lang="ru-RU" b="0" dirty="0"/>
              <a:t>.</a:t>
            </a:r>
          </a:p>
          <a:p>
            <a:r>
              <a:rPr lang="ru-RU" dirty="0" err="1"/>
              <a:t>Аргентометрия</a:t>
            </a:r>
            <a:r>
              <a:rPr lang="ru-RU" dirty="0"/>
              <a:t> </a:t>
            </a:r>
            <a:r>
              <a:rPr lang="ru-RU" b="0" dirty="0"/>
              <a:t>— метод, в котором используется </a:t>
            </a:r>
            <a:r>
              <a:rPr lang="ru-RU" b="0" dirty="0" err="1"/>
              <a:t>титрант</a:t>
            </a:r>
            <a:r>
              <a:rPr lang="ru-RU" b="0" dirty="0"/>
              <a:t> AgN0</a:t>
            </a:r>
            <a:r>
              <a:rPr lang="ru-RU" b="0" baseline="-25000" dirty="0"/>
              <a:t>3</a:t>
            </a:r>
            <a:r>
              <a:rPr lang="ru-RU" b="0" dirty="0"/>
              <a:t>. Он служит для определения содержания хлорид-ионов, бромид-ионов и иодид-ионов в воде, а также водных вытяжках из почв и других анализируемых систем:</a:t>
            </a:r>
          </a:p>
          <a:p>
            <a:br>
              <a:rPr lang="ru-RU" dirty="0"/>
            </a:br>
            <a:endParaRPr lang="ru-RU" dirty="0"/>
          </a:p>
        </p:txBody>
      </p:sp>
      <p:pic>
        <p:nvPicPr>
          <p:cNvPr id="2053" name="Picture 5" descr="https://studme.org/htm/img/33/4224/850.png">
            <a:extLst>
              <a:ext uri="{FF2B5EF4-FFF2-40B4-BE49-F238E27FC236}">
                <a16:creationId xmlns:a16="http://schemas.microsoft.com/office/drawing/2014/main" id="{BB058476-63D8-487A-BF8C-E947A0D09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564904"/>
            <a:ext cx="3312368" cy="80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173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3FE4788-92C4-4D11-9626-17393EB06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404664"/>
            <a:ext cx="7520940" cy="4275813"/>
          </a:xfrm>
        </p:spPr>
        <p:txBody>
          <a:bodyPr/>
          <a:lstStyle/>
          <a:p>
            <a:r>
              <a:rPr lang="ru-RU" sz="2400" dirty="0" err="1"/>
              <a:t>Тиоцианатометрия</a:t>
            </a:r>
            <a:r>
              <a:rPr lang="ru-RU" sz="2400" dirty="0"/>
              <a:t> </a:t>
            </a:r>
            <a:r>
              <a:rPr lang="ru-RU" b="0" dirty="0"/>
              <a:t>— метод, в котором в качестве </a:t>
            </a:r>
            <a:r>
              <a:rPr lang="ru-RU" b="0" dirty="0" err="1"/>
              <a:t>титранта</a:t>
            </a:r>
            <a:r>
              <a:rPr lang="ru-RU" b="0" dirty="0"/>
              <a:t> применяется стандартный раствор </a:t>
            </a:r>
            <a:r>
              <a:rPr lang="ru-RU" b="0" dirty="0" err="1"/>
              <a:t>тиоцианата</a:t>
            </a:r>
            <a:r>
              <a:rPr lang="ru-RU" b="0" dirty="0"/>
              <a:t> аммония NH</a:t>
            </a:r>
            <a:r>
              <a:rPr lang="ru-RU" b="0" baseline="-25000" dirty="0"/>
              <a:t>4</a:t>
            </a:r>
            <a:r>
              <a:rPr lang="ru-RU" b="0" dirty="0"/>
              <a:t>SCN (или калия KSCN). Он используется для определения ионов серебра.</a:t>
            </a:r>
          </a:p>
          <a:p>
            <a:r>
              <a:rPr lang="ru-RU" b="0" dirty="0"/>
              <a:t>В основе метода лежит реакция</a:t>
            </a:r>
          </a:p>
          <a:p>
            <a:endParaRPr lang="ru-RU" b="0" dirty="0"/>
          </a:p>
          <a:p>
            <a:endParaRPr lang="ru-RU" b="0" dirty="0"/>
          </a:p>
          <a:p>
            <a:r>
              <a:rPr lang="ru-RU" sz="2000" dirty="0" err="1"/>
              <a:t>Меркурометрия</a:t>
            </a:r>
            <a:r>
              <a:rPr lang="ru-RU" sz="2000" dirty="0"/>
              <a:t> </a:t>
            </a:r>
            <a:r>
              <a:rPr lang="ru-RU" b="0" dirty="0"/>
              <a:t>— метод, основанный на применении стандартного раствора нитрата </a:t>
            </a:r>
            <a:r>
              <a:rPr lang="ru-RU" b="0" dirty="0" err="1"/>
              <a:t>ртутиф</a:t>
            </a:r>
            <a:r>
              <a:rPr lang="ru-RU" b="0" dirty="0"/>
              <a:t> Hg</a:t>
            </a:r>
            <a:r>
              <a:rPr lang="ru-RU" b="0" baseline="-25000" dirty="0"/>
              <a:t>2</a:t>
            </a:r>
            <a:r>
              <a:rPr lang="ru-RU" b="0" dirty="0"/>
              <a:t>(N0</a:t>
            </a:r>
            <a:r>
              <a:rPr lang="ru-RU" b="0" baseline="-25000" dirty="0"/>
              <a:t>3</a:t>
            </a:r>
            <a:r>
              <a:rPr lang="ru-RU" b="0" dirty="0"/>
              <a:t>)</a:t>
            </a:r>
            <a:r>
              <a:rPr lang="ru-RU" b="0" baseline="-25000" dirty="0"/>
              <a:t>2</a:t>
            </a:r>
            <a:r>
              <a:rPr lang="ru-RU" b="0" dirty="0"/>
              <a:t>.</a:t>
            </a:r>
          </a:p>
          <a:p>
            <a:r>
              <a:rPr lang="ru-RU" b="0" dirty="0"/>
              <a:t>Этот метод используется для определения хлорид- и иодид-ионов:</a:t>
            </a:r>
          </a:p>
          <a:p>
            <a:endParaRPr lang="ru-RU" b="0" dirty="0"/>
          </a:p>
          <a:p>
            <a:endParaRPr lang="ru-RU" dirty="0"/>
          </a:p>
        </p:txBody>
      </p:sp>
      <p:pic>
        <p:nvPicPr>
          <p:cNvPr id="3074" name="Picture 2" descr="https://studme.org/htm/img/33/4224/851.png">
            <a:extLst>
              <a:ext uri="{FF2B5EF4-FFF2-40B4-BE49-F238E27FC236}">
                <a16:creationId xmlns:a16="http://schemas.microsoft.com/office/drawing/2014/main" id="{D465D8F2-B06D-4ED5-89C4-74C0DA225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1772816"/>
            <a:ext cx="3605025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studme.org/htm/img/33/4224/852.png">
            <a:extLst>
              <a:ext uri="{FF2B5EF4-FFF2-40B4-BE49-F238E27FC236}">
                <a16:creationId xmlns:a16="http://schemas.microsoft.com/office/drawing/2014/main" id="{9611D321-D2F8-4C5B-AEBD-26E1D676B3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9" y="3663903"/>
            <a:ext cx="6232105" cy="98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449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B1ED0CD-7D69-4DBE-9E3B-0D84C6207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260648"/>
            <a:ext cx="7520940" cy="4419829"/>
          </a:xfrm>
        </p:spPr>
        <p:txBody>
          <a:bodyPr/>
          <a:lstStyle/>
          <a:p>
            <a:endParaRPr lang="ru-RU" sz="2000" dirty="0"/>
          </a:p>
          <a:p>
            <a:r>
              <a:rPr lang="ru-RU" sz="2000" dirty="0" err="1"/>
              <a:t>Гексацианоферратометрия</a:t>
            </a:r>
            <a:r>
              <a:rPr lang="ru-RU" b="0" dirty="0"/>
              <a:t> — метод определения катионов металлов (Zn</a:t>
            </a:r>
            <a:r>
              <a:rPr lang="ru-RU" b="0" baseline="30000" dirty="0"/>
              <a:t>2+</a:t>
            </a:r>
            <a:r>
              <a:rPr lang="ru-RU" b="0" dirty="0"/>
              <a:t>, Cu</a:t>
            </a:r>
            <a:r>
              <a:rPr lang="ru-RU" b="0" baseline="30000" dirty="0"/>
              <a:t>2+</a:t>
            </a:r>
            <a:r>
              <a:rPr lang="ru-RU" b="0" dirty="0"/>
              <a:t>, Mn</a:t>
            </a:r>
            <a:r>
              <a:rPr lang="ru-RU" b="0" baseline="30000" dirty="0"/>
              <a:t>2+</a:t>
            </a:r>
            <a:r>
              <a:rPr lang="ru-RU" b="0" dirty="0"/>
              <a:t>, Fe</a:t>
            </a:r>
            <a:r>
              <a:rPr lang="ru-RU" b="0" baseline="30000" dirty="0"/>
              <a:t>2</a:t>
            </a:r>
            <a:r>
              <a:rPr lang="ru-RU" b="0" dirty="0"/>
              <a:t>+, Ni</a:t>
            </a:r>
            <a:r>
              <a:rPr lang="ru-RU" b="0" baseline="30000" dirty="0"/>
              <a:t>2+</a:t>
            </a:r>
            <a:r>
              <a:rPr lang="ru-RU" b="0" dirty="0"/>
              <a:t> и др.) с использованием в качестве </a:t>
            </a:r>
            <a:r>
              <a:rPr lang="ru-RU" b="0" dirty="0" err="1"/>
              <a:t>титранта</a:t>
            </a:r>
            <a:r>
              <a:rPr lang="ru-RU" b="0" dirty="0"/>
              <a:t> стандартного раствора </a:t>
            </a:r>
            <a:r>
              <a:rPr lang="ru-RU" b="0" dirty="0" err="1"/>
              <a:t>гексацианоферрата</a:t>
            </a:r>
            <a:r>
              <a:rPr lang="ru-RU" b="0" dirty="0"/>
              <a:t>(Н) калия K</a:t>
            </a:r>
            <a:r>
              <a:rPr lang="ru-RU" b="0" baseline="-25000" dirty="0"/>
              <a:t>4</a:t>
            </a:r>
            <a:r>
              <a:rPr lang="ru-RU" b="0" dirty="0"/>
              <a:t>[</a:t>
            </a:r>
            <a:r>
              <a:rPr lang="ru-RU" b="0" dirty="0" err="1"/>
              <a:t>Fe</a:t>
            </a:r>
            <a:r>
              <a:rPr lang="ru-RU" b="0" dirty="0"/>
              <a:t>(CN)</a:t>
            </a:r>
            <a:r>
              <a:rPr lang="ru-RU" b="0" baseline="-25000" dirty="0"/>
              <a:t>6</a:t>
            </a:r>
            <a:r>
              <a:rPr lang="ru-RU" b="0" dirty="0"/>
              <a:t>]:</a:t>
            </a:r>
          </a:p>
          <a:p>
            <a:endParaRPr lang="ru-RU" b="0" dirty="0"/>
          </a:p>
          <a:p>
            <a:endParaRPr lang="ru-RU" sz="2000" dirty="0"/>
          </a:p>
          <a:p>
            <a:r>
              <a:rPr lang="ru-RU" sz="2000" dirty="0"/>
              <a:t>Ионно-молекулярное </a:t>
            </a:r>
            <a:r>
              <a:rPr lang="ru-RU" b="0" dirty="0"/>
              <a:t>уравнение</a:t>
            </a:r>
          </a:p>
          <a:p>
            <a:endParaRPr lang="ru-RU" b="0" dirty="0"/>
          </a:p>
          <a:p>
            <a:endParaRPr lang="ru-RU" b="0" dirty="0"/>
          </a:p>
          <a:p>
            <a:r>
              <a:rPr lang="ru-RU" sz="2000" dirty="0" err="1"/>
              <a:t>Сульфатометрия</a:t>
            </a:r>
            <a:r>
              <a:rPr lang="ru-RU" b="0" dirty="0"/>
              <a:t> — метод, основанный на применении </a:t>
            </a:r>
            <a:r>
              <a:rPr lang="ru-RU" b="0" dirty="0" err="1"/>
              <a:t>титранта</a:t>
            </a:r>
            <a:r>
              <a:rPr lang="ru-RU" b="0" dirty="0"/>
              <a:t> H</a:t>
            </a:r>
            <a:r>
              <a:rPr lang="ru-RU" b="0" baseline="-25000" dirty="0"/>
              <a:t>2</a:t>
            </a:r>
            <a:r>
              <a:rPr lang="ru-RU" b="0" dirty="0"/>
              <a:t>S0</a:t>
            </a:r>
            <a:r>
              <a:rPr lang="ru-RU" b="0" baseline="-25000" dirty="0"/>
              <a:t>4</a:t>
            </a:r>
            <a:r>
              <a:rPr lang="ru-RU" b="0" dirty="0"/>
              <a:t>; используется для определения катионов бария:</a:t>
            </a:r>
            <a:endParaRPr lang="ru-RU" dirty="0"/>
          </a:p>
        </p:txBody>
      </p:sp>
      <p:pic>
        <p:nvPicPr>
          <p:cNvPr id="4098" name="Picture 2" descr="https://studme.org/htm/img/33/4224/853.png">
            <a:extLst>
              <a:ext uri="{FF2B5EF4-FFF2-40B4-BE49-F238E27FC236}">
                <a16:creationId xmlns:a16="http://schemas.microsoft.com/office/drawing/2014/main" id="{14A4FDC0-B71B-4B8D-A871-4861ABC04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677" y="1614687"/>
            <a:ext cx="6048672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studme.org/htm/img/33/4224/854.png">
            <a:extLst>
              <a:ext uri="{FF2B5EF4-FFF2-40B4-BE49-F238E27FC236}">
                <a16:creationId xmlns:a16="http://schemas.microsoft.com/office/drawing/2014/main" id="{F7FE57C4-6E10-48A7-8478-9901F6B859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" y="2711889"/>
            <a:ext cx="6048672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s://studme.org/htm/img/33/4224/855.png">
            <a:extLst>
              <a:ext uri="{FF2B5EF4-FFF2-40B4-BE49-F238E27FC236}">
                <a16:creationId xmlns:a16="http://schemas.microsoft.com/office/drawing/2014/main" id="{B0061D39-4E6D-4F9D-A8BC-77F5C52884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63" y="4070767"/>
            <a:ext cx="3935644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2447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F8A1B2-38DD-4577-8FBA-98C17D770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/>
          <a:lstStyle/>
          <a:p>
            <a:r>
              <a:rPr lang="ru-RU" sz="2000" dirty="0" err="1"/>
              <a:t>Бариометрия</a:t>
            </a:r>
            <a:r>
              <a:rPr lang="ru-RU" sz="2000" dirty="0"/>
              <a:t> </a:t>
            </a:r>
            <a:r>
              <a:rPr lang="ru-RU" b="0" dirty="0"/>
              <a:t>— метод, в котором в качестве </a:t>
            </a:r>
            <a:r>
              <a:rPr lang="ru-RU" b="0" dirty="0" err="1"/>
              <a:t>титранта</a:t>
            </a:r>
            <a:r>
              <a:rPr lang="ru-RU" b="0" dirty="0"/>
              <a:t> применяется хлорид бария ВаС1</a:t>
            </a:r>
            <a:r>
              <a:rPr lang="ru-RU" b="0" baseline="-25000" dirty="0"/>
              <a:t>2</a:t>
            </a:r>
            <a:r>
              <a:rPr lang="ru-RU" b="0" dirty="0"/>
              <a:t>; он используется для определения сульфат-ионов в воде, а также в водных вытяжках из почв и других объектов. Химическая реакция в данном методе аналогична вышеприведенной в </a:t>
            </a:r>
            <a:r>
              <a:rPr lang="ru-RU" b="0" dirty="0" err="1"/>
              <a:t>сульфатометрическом</a:t>
            </a:r>
            <a:r>
              <a:rPr lang="ru-RU" b="0" dirty="0"/>
              <a:t> методе.</a:t>
            </a:r>
          </a:p>
          <a:p>
            <a:r>
              <a:rPr lang="ru-RU" b="0" dirty="0"/>
              <a:t>Как и в других методах титриметрического анализа, в </a:t>
            </a:r>
            <a:r>
              <a:rPr lang="ru-RU" b="0" dirty="0" err="1"/>
              <a:t>осадительном</a:t>
            </a:r>
            <a:r>
              <a:rPr lang="ru-RU" b="0" dirty="0"/>
              <a:t> титровании применяют прямое и обратное титрование.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1701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4B0BF3-2BAA-40C5-A7AE-0B647529A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 методе </a:t>
            </a:r>
            <a:r>
              <a:rPr lang="ru-RU" i="1" dirty="0"/>
              <a:t>Мора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8E4A6A-BE5E-4E66-9A6E-7E54997DA5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1" dirty="0"/>
              <a:t> </a:t>
            </a:r>
            <a:r>
              <a:rPr lang="ru-RU" b="0" dirty="0"/>
              <a:t>таким индикатором является хромат калия, образующий с азотнокислым серебром в точке эквивалентности коричнево-красный оса­док Ag</a:t>
            </a:r>
            <a:r>
              <a:rPr lang="ru-RU" b="0" baseline="-25000" dirty="0"/>
              <a:t>2</a:t>
            </a:r>
            <a:r>
              <a:rPr lang="ru-RU" b="0" dirty="0"/>
              <a:t>CrO</a:t>
            </a:r>
            <a:r>
              <a:rPr lang="ru-RU" b="0" baseline="-25000" dirty="0"/>
              <a:t>4</a:t>
            </a:r>
            <a:r>
              <a:rPr lang="ru-RU" b="0" dirty="0"/>
              <a:t> растворимость которого выше, чем у галогенидов серебра.</a:t>
            </a:r>
          </a:p>
          <a:p>
            <a:r>
              <a:rPr lang="ru-RU" b="0" dirty="0"/>
              <a:t>Чтобы не искажались результаты определения, конечная концентрация добавляемого индикатора в растворе не должна быть высокой (&lt; 10</a:t>
            </a:r>
            <a:r>
              <a:rPr lang="ru-RU" b="0" baseline="30000" dirty="0"/>
              <a:t>-2</a:t>
            </a:r>
            <a:r>
              <a:rPr lang="ru-RU" b="0" dirty="0"/>
              <a:t>М). В связи с тем, что в кислой среде Ag</a:t>
            </a:r>
            <a:r>
              <a:rPr lang="ru-RU" b="0" baseline="-25000" dirty="0"/>
              <a:t>2</a:t>
            </a:r>
            <a:r>
              <a:rPr lang="ru-RU" b="0" dirty="0"/>
              <a:t>CrO</a:t>
            </a:r>
            <a:r>
              <a:rPr lang="ru-RU" b="0" baseline="-25000" dirty="0"/>
              <a:t>4</a:t>
            </a:r>
            <a:r>
              <a:rPr lang="ru-RU" b="0" dirty="0"/>
              <a:t> растворяется, а в щелочной вместо него выпадает Ag</a:t>
            </a:r>
            <a:r>
              <a:rPr lang="ru-RU" b="0" baseline="-25000" dirty="0"/>
              <a:t>2</a:t>
            </a:r>
            <a:r>
              <a:rPr lang="ru-RU" b="0" dirty="0"/>
              <a:t>0, титрование проводят при рН 6.5-10.0. Мешает определению присутствие катионов, способных образовывать цветные осадки хроматов (Ва</a:t>
            </a:r>
            <a:r>
              <a:rPr lang="ru-RU" b="0" baseline="30000" dirty="0"/>
              <a:t>2+</a:t>
            </a:r>
            <a:r>
              <a:rPr lang="ru-RU" b="0" dirty="0"/>
              <a:t>, Pb</a:t>
            </a:r>
            <a:r>
              <a:rPr lang="ru-RU" b="0" baseline="30000" dirty="0"/>
              <a:t>2+</a:t>
            </a:r>
            <a:r>
              <a:rPr lang="ru-RU" b="0" dirty="0"/>
              <a:t>, Hg</a:t>
            </a:r>
            <a:r>
              <a:rPr lang="ru-RU" b="0" baseline="30000" dirty="0"/>
              <a:t>2+</a:t>
            </a:r>
            <a:r>
              <a:rPr lang="ru-RU" b="0" dirty="0"/>
              <a:t>), и анионов, дающих осадки с ка­тионами серебра (РО</a:t>
            </a:r>
            <a:r>
              <a:rPr lang="ru-RU" b="0" baseline="30000" dirty="0"/>
              <a:t>3-</a:t>
            </a:r>
            <a:r>
              <a:rPr lang="ru-RU" b="0" dirty="0"/>
              <a:t>, СО</a:t>
            </a:r>
            <a:r>
              <a:rPr lang="ru-RU" b="0" baseline="-25000" dirty="0"/>
              <a:t>3</a:t>
            </a:r>
            <a:r>
              <a:rPr lang="ru-RU" b="0" baseline="30000" dirty="0"/>
              <a:t>2-</a:t>
            </a:r>
            <a:r>
              <a:rPr lang="ru-RU" b="0" dirty="0"/>
              <a:t>, S</a:t>
            </a:r>
            <a:r>
              <a:rPr lang="ru-RU" b="0" baseline="30000" dirty="0"/>
              <a:t>2-</a:t>
            </a:r>
            <a:r>
              <a:rPr lang="ru-RU" b="0" dirty="0"/>
              <a:t>). По методу Мора в воде определяют только хлориды и бромиды.</a:t>
            </a: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999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B62CC-9206-4E4B-8D07-7C005F262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 </a:t>
            </a:r>
            <a:r>
              <a:rPr lang="ru-RU" i="1" dirty="0"/>
              <a:t>Фаянса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61FB6B-B033-4FC5-A5B6-9D3B7C906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1" dirty="0"/>
              <a:t> </a:t>
            </a:r>
            <a:r>
              <a:rPr lang="ru-RU" b="0" dirty="0"/>
              <a:t>отличается от предыдущего тем, что для фиксиро­вания точки эквивалентности используют адсорбционные индикаторы, обладающие яркой окраской и свойствами слабых кислот. При опреде­лении в нейтральной среде хлоридов используют </a:t>
            </a:r>
            <a:r>
              <a:rPr lang="ru-RU" b="0" dirty="0" err="1"/>
              <a:t>флуоресцеин</a:t>
            </a:r>
            <a:r>
              <a:rPr lang="ru-RU" b="0" dirty="0"/>
              <a:t>, бромиды и иодиды определяют в кислой среде с эозином. Проводить титрование в кислой среде более удобно, поскольку устраняется мешающее действие легко </a:t>
            </a:r>
            <a:r>
              <a:rPr lang="ru-RU" b="0" dirty="0" err="1"/>
              <a:t>гидролизующихся</a:t>
            </a:r>
            <a:r>
              <a:rPr lang="ru-RU" b="0" dirty="0"/>
              <a:t> ионов, например Fe</a:t>
            </a:r>
            <a:r>
              <a:rPr lang="ru-RU" b="0" baseline="30000" dirty="0"/>
              <a:t>3+</a:t>
            </a:r>
            <a:r>
              <a:rPr lang="ru-RU" b="0" dirty="0"/>
              <a:t>, Al</a:t>
            </a:r>
            <a:r>
              <a:rPr lang="ru-RU" b="0" baseline="30000" dirty="0"/>
              <a:t>3+</a:t>
            </a:r>
            <a:r>
              <a:rPr lang="ru-RU" b="0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052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ACC5BD5-5AC1-4171-862E-417CBFC8D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0" y="620688"/>
            <a:ext cx="7520940" cy="4059789"/>
          </a:xfrm>
        </p:spPr>
        <p:txBody>
          <a:bodyPr/>
          <a:lstStyle/>
          <a:p>
            <a:r>
              <a:rPr lang="ru-RU" b="0" dirty="0"/>
              <a:t>В качестве индикатора используется часто насыщенный раствор железоаммонийных квасцов. Механизм действия адсорбционных индикаторов заключается в том, что первая избыточная капля </a:t>
            </a:r>
            <a:r>
              <a:rPr lang="ru-RU" b="0" dirty="0" err="1"/>
              <a:t>титранта</a:t>
            </a:r>
            <a:r>
              <a:rPr lang="ru-RU" b="0" dirty="0"/>
              <a:t>, приводя к адсорбции на осадке ионов </a:t>
            </a:r>
            <a:r>
              <a:rPr lang="ru-RU" b="0" dirty="0" err="1"/>
              <a:t>Ag</a:t>
            </a:r>
            <a:r>
              <a:rPr lang="ru-RU" b="0" baseline="30000" dirty="0"/>
              <a:t>+</a:t>
            </a:r>
            <a:r>
              <a:rPr lang="ru-RU" b="0" dirty="0"/>
              <a:t>, придает ему положительный заряд. Это способствует адсорб­ции на осадке отрицательно заряженных ионов индикатора </a:t>
            </a:r>
            <a:r>
              <a:rPr lang="ru-RU" b="0" dirty="0" err="1"/>
              <a:t>Ind</a:t>
            </a:r>
            <a:r>
              <a:rPr lang="ru-RU" b="0" baseline="30000" dirty="0"/>
              <a:t>-</a:t>
            </a:r>
            <a:r>
              <a:rPr lang="ru-RU" b="0" dirty="0"/>
              <a:t>, сопровож­даемой изменением цвета осадка, и служит сигналом конца титрования. Точку эквивалентности фиксируют по появлению красной окраски роданида железа. Для предотвращения гидролиза ионов железа титрование ведут в кислой среде.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689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830992"/>
          </a:xfrm>
        </p:spPr>
        <p:txBody>
          <a:bodyPr/>
          <a:lstStyle/>
          <a:p>
            <a:r>
              <a:rPr lang="ru-RU" sz="3600" b="1" dirty="0"/>
              <a:t>Занятие №7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484784"/>
            <a:ext cx="7520940" cy="3195693"/>
          </a:xfrm>
        </p:spPr>
        <p:txBody>
          <a:bodyPr/>
          <a:lstStyle/>
          <a:p>
            <a:r>
              <a:rPr lang="ru-RU" sz="2400" dirty="0"/>
              <a:t>Тема 1: Использование метода </a:t>
            </a:r>
            <a:r>
              <a:rPr lang="ru-RU" sz="2400" dirty="0" err="1"/>
              <a:t>осадительного</a:t>
            </a:r>
            <a:r>
              <a:rPr lang="ru-RU" sz="2400" dirty="0"/>
              <a:t> титрования</a:t>
            </a:r>
          </a:p>
          <a:p>
            <a:endParaRPr lang="ru-RU" sz="2400" dirty="0"/>
          </a:p>
          <a:p>
            <a:r>
              <a:rPr lang="ru-RU" sz="2400" dirty="0"/>
              <a:t>Тема2:  Анализ жидких лекарственных  средств  физиологического раствора 0,9 %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998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Цель занятия: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- изучение теоретических основ анализа лекарственных средств</a:t>
            </a:r>
          </a:p>
          <a:p>
            <a:r>
              <a:rPr lang="ru-RU" dirty="0"/>
              <a:t>-сформировать умения и  практических навыков правильного и точного выполнения   контроля лекарственных средств.</a:t>
            </a:r>
          </a:p>
          <a:p>
            <a:r>
              <a:rPr lang="ru-RU" dirty="0"/>
              <a:t>Задачи:</a:t>
            </a:r>
          </a:p>
          <a:p>
            <a:pPr lvl="0"/>
            <a:r>
              <a:rPr lang="ru-RU" dirty="0"/>
              <a:t>освоение теоретических основ и представлений о химической структуре и составе лекарственных веществ  при контроле качества ЛС</a:t>
            </a:r>
          </a:p>
          <a:p>
            <a:pPr lvl="0"/>
            <a:r>
              <a:rPr lang="ru-RU" dirty="0"/>
              <a:t>освоение теоретических основ химико-аналитического анализа ЛС и внутриаптечного контроля ЛС, изготавливаемых аптеках.</a:t>
            </a:r>
          </a:p>
          <a:p>
            <a:pPr lvl="0"/>
            <a:r>
              <a:rPr lang="ru-RU" dirty="0"/>
              <a:t>формирование ясных представлений о фармацевтическом анализе ЛС;</a:t>
            </a:r>
          </a:p>
          <a:p>
            <a:pPr lvl="0"/>
            <a:r>
              <a:rPr lang="ru-RU" dirty="0"/>
              <a:t>обучение основам физико-химического анализа и внутриаптечного контроля лекарственных средств, изготавливаемых аптеках и промышленного производства;</a:t>
            </a:r>
          </a:p>
          <a:p>
            <a:pPr lvl="0"/>
            <a:r>
              <a:rPr lang="ru-RU" dirty="0"/>
              <a:t>знание государственных принципов и положений, регламентирующих качество лекарственных средств и форм.</a:t>
            </a:r>
          </a:p>
          <a:p>
            <a:pPr lvl="0"/>
            <a:r>
              <a:rPr lang="ru-RU" dirty="0"/>
              <a:t>ознакомление студентов с современными видами внутриаптечного контроля  анализа лекарственных средств, с использованием современных международных стандартов.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941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План лекции: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1.Разделение физиологического раствора </a:t>
            </a:r>
          </a:p>
          <a:p>
            <a:r>
              <a:rPr lang="ru-RU" sz="2000" dirty="0"/>
              <a:t>2. Определение подлинности  физиологического раствора 0,9 %</a:t>
            </a:r>
          </a:p>
          <a:p>
            <a:r>
              <a:rPr lang="ru-RU" sz="2000" dirty="0"/>
              <a:t>3.Разделение суммы физиологического раствора 0,9 %  использованием метода </a:t>
            </a:r>
            <a:r>
              <a:rPr lang="ru-RU" sz="2000" dirty="0" err="1"/>
              <a:t>осадительного</a:t>
            </a:r>
            <a:r>
              <a:rPr lang="ru-RU" sz="2000" dirty="0"/>
              <a:t> титрования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791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Студент должен знать: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-Принципы качественного анализа. Методы качественного обнаружения органических и неорганических веществ.</a:t>
            </a:r>
          </a:p>
          <a:p>
            <a:r>
              <a:rPr lang="ru-RU" dirty="0"/>
              <a:t>-Методы количественного </a:t>
            </a:r>
            <a:r>
              <a:rPr lang="ru-RU" dirty="0" err="1"/>
              <a:t>анализаЛС</a:t>
            </a:r>
            <a:r>
              <a:rPr lang="ru-RU" dirty="0"/>
              <a:t>.</a:t>
            </a:r>
          </a:p>
          <a:p>
            <a:r>
              <a:rPr lang="ru-RU" dirty="0"/>
              <a:t>-Использование нормативной, справочной литературы для решения профессиональных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33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Студент должен уметь: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-Работать на основные аналитических приборах(весах, спектрофотометрах, фото калориметрах, поляриметрах, рефрактометрах и хроматографах и др.</a:t>
            </a:r>
          </a:p>
          <a:p>
            <a:r>
              <a:rPr lang="ru-RU" dirty="0"/>
              <a:t>-Производить расчеты процентного </a:t>
            </a:r>
            <a:r>
              <a:rPr lang="ru-RU" dirty="0" err="1"/>
              <a:t>содержанияЛС</a:t>
            </a:r>
            <a:r>
              <a:rPr lang="ru-RU" dirty="0"/>
              <a:t>.</a:t>
            </a:r>
          </a:p>
          <a:p>
            <a:r>
              <a:rPr lang="ru-RU" dirty="0"/>
              <a:t>-Проводить все виды  качественного  </a:t>
            </a:r>
            <a:r>
              <a:rPr lang="ru-RU" dirty="0" err="1"/>
              <a:t>анализаЛС</a:t>
            </a:r>
            <a:r>
              <a:rPr lang="ru-RU" dirty="0"/>
              <a:t>.</a:t>
            </a:r>
          </a:p>
          <a:p>
            <a:r>
              <a:rPr lang="ru-RU" dirty="0"/>
              <a:t>-Пользоваться химической посудой.</a:t>
            </a:r>
          </a:p>
          <a:p>
            <a:r>
              <a:rPr lang="ru-RU" dirty="0"/>
              <a:t>-Дать заключение о качестве  ЛС.</a:t>
            </a:r>
          </a:p>
          <a:p>
            <a:r>
              <a:rPr lang="ru-RU" dirty="0"/>
              <a:t>-Мыть и пользоваться мерной посудой, проверять ее  вместимость</a:t>
            </a:r>
          </a:p>
          <a:p>
            <a:r>
              <a:rPr lang="ru-RU" dirty="0"/>
              <a:t>-Выполнять все операции  в качественном и количественном  анализе ЛС.</a:t>
            </a:r>
          </a:p>
          <a:p>
            <a:r>
              <a:rPr lang="ru-RU" dirty="0"/>
              <a:t>-Работать с приборами , и аналитическими весами.</a:t>
            </a:r>
          </a:p>
          <a:p>
            <a:r>
              <a:rPr lang="ru-RU" dirty="0"/>
              <a:t>-Самостоятельно  работать с научной , учебной и справочной  литературой каталогами в  библиотеке, с сайтами интернета.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46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Вопросы для самоконтроля: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Контрольные вопросы:</a:t>
            </a:r>
          </a:p>
          <a:p>
            <a:r>
              <a:rPr lang="ru-RU" dirty="0"/>
              <a:t>1.Объясните как используется метода </a:t>
            </a:r>
            <a:r>
              <a:rPr lang="ru-RU" dirty="0" err="1"/>
              <a:t>осадительного</a:t>
            </a:r>
            <a:r>
              <a:rPr lang="ru-RU" dirty="0"/>
              <a:t> титрования</a:t>
            </a:r>
          </a:p>
          <a:p>
            <a:r>
              <a:rPr lang="ru-RU" dirty="0"/>
              <a:t>2.Какие используются индикаторы при использовании  метода </a:t>
            </a:r>
            <a:r>
              <a:rPr lang="ru-RU" dirty="0" err="1"/>
              <a:t>осадительного</a:t>
            </a:r>
            <a:r>
              <a:rPr lang="ru-RU" dirty="0"/>
              <a:t> титрования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061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Литература: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Кулешова М.И., Гусева Л.Н., Анализ лекарственных форм, изготовляемых в аптеках.- М. Медицина 1997г.</a:t>
            </a:r>
          </a:p>
          <a:p>
            <a:r>
              <a:rPr lang="ru-RU" dirty="0"/>
              <a:t>2. В.Г. Беликов « Фармацевтическая химия». Издание четвертое, переработанное и дополненное. Москва « </a:t>
            </a:r>
            <a:r>
              <a:rPr lang="ru-RU" dirty="0" err="1"/>
              <a:t>МЕДпресс</a:t>
            </a:r>
            <a:r>
              <a:rPr lang="ru-RU" dirty="0"/>
              <a:t>- </a:t>
            </a:r>
            <a:r>
              <a:rPr lang="ru-RU" dirty="0" err="1"/>
              <a:t>информ</a:t>
            </a:r>
            <a:r>
              <a:rPr lang="ru-RU" dirty="0"/>
              <a:t>» 2013г.</a:t>
            </a:r>
          </a:p>
          <a:p>
            <a:r>
              <a:rPr lang="ru-RU" dirty="0"/>
              <a:t>3. И.А. </a:t>
            </a:r>
            <a:r>
              <a:rPr lang="ru-RU" dirty="0" err="1"/>
              <a:t>Мазура</a:t>
            </a:r>
            <a:r>
              <a:rPr lang="ru-RU" dirty="0"/>
              <a:t>« Стандартизация лекарственных средств».  Самара « Самарский государственный университет » 2013г.</a:t>
            </a:r>
          </a:p>
          <a:p>
            <a:r>
              <a:rPr lang="ru-RU" dirty="0"/>
              <a:t>4.А.П. </a:t>
            </a:r>
            <a:r>
              <a:rPr lang="ru-RU" dirty="0" err="1"/>
              <a:t>Арзамасцев</a:t>
            </a:r>
            <a:r>
              <a:rPr lang="ru-RU" dirty="0"/>
              <a:t>« Фармацевтическая химия». Москва, издательский дом « ГЭОТАР-МЕД» 2004г.</a:t>
            </a:r>
          </a:p>
          <a:p>
            <a:r>
              <a:rPr lang="ru-RU" dirty="0"/>
              <a:t>5.Мелентьева Г.А. « </a:t>
            </a:r>
            <a:r>
              <a:rPr lang="ru-RU" dirty="0" err="1"/>
              <a:t>Фармацевтическаяхимия</a:t>
            </a:r>
            <a:r>
              <a:rPr lang="ru-RU" dirty="0"/>
              <a:t>».М- Медицина 2008г.</a:t>
            </a:r>
          </a:p>
          <a:p>
            <a:r>
              <a:rPr lang="ru-RU" dirty="0"/>
              <a:t>6.В.В.Чупак-Белоусов « </a:t>
            </a:r>
            <a:r>
              <a:rPr lang="ru-RU" dirty="0" err="1"/>
              <a:t>Фармацевтическаяхимия</a:t>
            </a:r>
            <a:r>
              <a:rPr lang="ru-RU" dirty="0"/>
              <a:t>».М- БИНОМ »Москва 2014г.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46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Информационный блок: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7791" y="1124744"/>
            <a:ext cx="7520940" cy="3579849"/>
          </a:xfrm>
        </p:spPr>
        <p:txBody>
          <a:bodyPr/>
          <a:lstStyle/>
          <a:p>
            <a:r>
              <a:rPr lang="ru-RU" dirty="0"/>
              <a:t>МЕТОДЫ ОСАДИТЕЛЬНОГО ТИТРОВАНИЯ</a:t>
            </a:r>
          </a:p>
          <a:p>
            <a:r>
              <a:rPr lang="ru-RU" dirty="0" err="1"/>
              <a:t>Осадительное</a:t>
            </a:r>
            <a:r>
              <a:rPr lang="ru-RU" dirty="0"/>
              <a:t> титрование </a:t>
            </a:r>
            <a:r>
              <a:rPr lang="ru-RU" b="0" dirty="0"/>
              <a:t>— это методы титриметрического анализа, основанные на реакциях осаждения между </a:t>
            </a:r>
            <a:r>
              <a:rPr lang="ru-RU" b="0" dirty="0" err="1"/>
              <a:t>титрантом</a:t>
            </a:r>
            <a:r>
              <a:rPr lang="ru-RU" b="0" dirty="0"/>
              <a:t> и определяемым веществом. </a:t>
            </a:r>
          </a:p>
          <a:p>
            <a:r>
              <a:rPr lang="ru-RU" b="0" dirty="0"/>
              <a:t>Метод </a:t>
            </a:r>
            <a:r>
              <a:rPr lang="ru-RU" b="0" dirty="0" err="1"/>
              <a:t>осадительного</a:t>
            </a:r>
            <a:r>
              <a:rPr lang="ru-RU" b="0" dirty="0"/>
              <a:t> титрования основан на применении в </a:t>
            </a:r>
            <a:r>
              <a:rPr lang="ru-RU" b="0" dirty="0" err="1"/>
              <a:t>титримет-рии</a:t>
            </a:r>
            <a:r>
              <a:rPr lang="ru-RU" b="0" dirty="0"/>
              <a:t> реакций осаждения. Требования к реакциям, предъявляемые в данном методе, сильно ограничивают количество пригодных к использованию реакций осаждения.</a:t>
            </a:r>
          </a:p>
        </p:txBody>
      </p:sp>
    </p:spTree>
    <p:extLst>
      <p:ext uri="{BB962C8B-B14F-4D97-AF65-F5344CB8AC3E}">
        <p14:creationId xmlns:p14="http://schemas.microsoft.com/office/powerpoint/2010/main" val="184486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184</TotalTime>
  <Words>906</Words>
  <Application>Microsoft Office PowerPoint</Application>
  <PresentationFormat>Экран (4:3)</PresentationFormat>
  <Paragraphs>95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Franklin Gothic Book</vt:lpstr>
      <vt:lpstr>Franklin Gothic Medium</vt:lpstr>
      <vt:lpstr>Tunga</vt:lpstr>
      <vt:lpstr>Wingdings</vt:lpstr>
      <vt:lpstr>Углы</vt:lpstr>
      <vt:lpstr>Биофармацевтический анализ</vt:lpstr>
      <vt:lpstr>Занятие №7</vt:lpstr>
      <vt:lpstr>Цель занятия:</vt:lpstr>
      <vt:lpstr>План лекции:</vt:lpstr>
      <vt:lpstr>Студент должен знать:</vt:lpstr>
      <vt:lpstr>Студент должен уметь:</vt:lpstr>
      <vt:lpstr>Вопросы для самоконтроля:</vt:lpstr>
      <vt:lpstr>Литература:</vt:lpstr>
      <vt:lpstr>Информационный блок:</vt:lpstr>
      <vt:lpstr>история</vt:lpstr>
      <vt:lpstr>Недостатки реакций осаждения в титриметрии:</vt:lpstr>
      <vt:lpstr>Высокая точность анализа может быть достигнута при выполнении ряда требований;</vt:lpstr>
      <vt:lpstr>Сущность и методы осадительного титрования</vt:lpstr>
      <vt:lpstr>Презентация PowerPoint</vt:lpstr>
      <vt:lpstr>Презентация PowerPoint</vt:lpstr>
      <vt:lpstr>Презентация PowerPoint</vt:lpstr>
      <vt:lpstr>В методе Мора</vt:lpstr>
      <vt:lpstr>Метод Фаянса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Биофармацевтический анализ</dc:title>
  <dc:creator>Пользователь</dc:creator>
  <cp:lastModifiedBy>admin</cp:lastModifiedBy>
  <cp:revision>9</cp:revision>
  <dcterms:created xsi:type="dcterms:W3CDTF">2020-10-12T05:46:59Z</dcterms:created>
  <dcterms:modified xsi:type="dcterms:W3CDTF">2020-10-18T09:56:22Z</dcterms:modified>
</cp:coreProperties>
</file>