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A0BCA7-FD28-4464-8ADA-92F7E22D896F}" type="datetimeFigureOut">
              <a:rPr lang="ru-RU" smtClean="0"/>
              <a:t>сб 17.10.20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78A5A6-C4B4-4BD3-BB33-BD7D6489E1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/>
              <a:t>Получение и технология </a:t>
            </a:r>
            <a:r>
              <a:rPr lang="ru-RU" dirty="0" err="1"/>
              <a:t>фитопрепаратов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/>
              <a:t>Сандыбаева</a:t>
            </a:r>
            <a:r>
              <a:rPr lang="ru-RU" dirty="0"/>
              <a:t> З.Х.</a:t>
            </a:r>
          </a:p>
          <a:p>
            <a:r>
              <a:rPr lang="ru-RU" dirty="0" err="1"/>
              <a:t>Асилбек</a:t>
            </a:r>
            <a:r>
              <a:rPr lang="ru-RU" dirty="0"/>
              <a:t> </a:t>
            </a:r>
            <a:r>
              <a:rPr lang="ru-RU" dirty="0" err="1"/>
              <a:t>к.А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9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69103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Учитывая, что во всем мире сердечно-сосудистые заболевания занимают первое место в общей структуре заболеваемости, эта группа веществ в арсенале медицинских средств имеет первостепенное значение. Лекарственные растения служат единственным источником получения сердечных гликозидов. Растения, содержащие сердечные гликозиды, известны давно. У народов разных стран они в течение многих веков применялись для лечения сердечных и других заболеваний. Древние египтяне и римляне употребляли морской лук как сердечное и мочегонное средство, греки пользовались желтушником, африканские племена использовали эти растения для изготовления ядов для стрел и копий.</a:t>
            </a:r>
          </a:p>
        </p:txBody>
      </p:sp>
    </p:spTree>
    <p:extLst>
      <p:ext uri="{BB962C8B-B14F-4D97-AF65-F5344CB8AC3E}">
        <p14:creationId xmlns:p14="http://schemas.microsoft.com/office/powerpoint/2010/main" val="172507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Распространение.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Растения этой группы распространены широко. Они встречаются во флоре всех континентов мира в растениях, принадлежащих к семействам норичниковых (различные виды наперстянок), лилейных (ландыш), разных видов капустных (желтушники), </a:t>
            </a:r>
            <a:r>
              <a:rPr lang="ru-RU" dirty="0" err="1"/>
              <a:t>кутровых</a:t>
            </a:r>
            <a:r>
              <a:rPr lang="ru-RU" dirty="0"/>
              <a:t> (олеандр, кендырь, строфант), лютиковых (адонисы, морозники) и др. Накопление гликозидов зависит от факторов окружающей среды (свет, почва, климатические условия, географический фактор и др.). Содержание их и качественный состав претерпевают сильные изменения в процессе развития растения.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0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Химический состав.</a:t>
            </a:r>
          </a:p>
        </p:txBody>
      </p:sp>
      <p:pic>
        <p:nvPicPr>
          <p:cNvPr id="1028" name="Picture 4" descr="Циклопентанпергидрофенантрен">
            <a:extLst>
              <a:ext uri="{FF2B5EF4-FFF2-40B4-BE49-F238E27FC236}">
                <a16:creationId xmlns:a16="http://schemas.microsoft.com/office/drawing/2014/main" id="{A195BCF3-92AD-4A17-B6DD-59069062A27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384" y="2780928"/>
            <a:ext cx="568863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205B749-F04B-4C6D-B141-F5CAA6D64D0A}"/>
              </a:ext>
            </a:extLst>
          </p:cNvPr>
          <p:cNvSpPr/>
          <p:nvPr/>
        </p:nvSpPr>
        <p:spPr>
          <a:xfrm>
            <a:off x="1043608" y="1713984"/>
            <a:ext cx="34390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</a:rPr>
              <a:t>                         Характеристика </a:t>
            </a:r>
            <a:r>
              <a:rPr lang="ru-RU" b="1" dirty="0" err="1">
                <a:solidFill>
                  <a:srgbClr val="339933"/>
                </a:solidFill>
                <a:latin typeface="Arial" panose="020B0604020202020204" pitchFamily="34" charset="0"/>
              </a:rPr>
              <a:t>агликона</a:t>
            </a:r>
            <a:r>
              <a:rPr lang="ru-RU" b="1" dirty="0">
                <a:solidFill>
                  <a:srgbClr val="339933"/>
                </a:solidFill>
                <a:latin typeface="Arial" panose="020B0604020202020204" pitchFamily="34" charset="0"/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212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4750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Как и все гликозиды, гликозиды </a:t>
            </a:r>
            <a:r>
              <a:rPr lang="ru-RU" dirty="0" err="1"/>
              <a:t>кардиотонического</a:t>
            </a:r>
            <a:r>
              <a:rPr lang="ru-RU" dirty="0"/>
              <a:t> действия состоят из двух частей: сахаристых и </a:t>
            </a:r>
            <a:r>
              <a:rPr lang="ru-RU" dirty="0" err="1"/>
              <a:t>несахаристых</a:t>
            </a:r>
            <a:r>
              <a:rPr lang="ru-RU" dirty="0"/>
              <a:t> веществ - </a:t>
            </a:r>
            <a:r>
              <a:rPr lang="ru-RU" dirty="0" err="1"/>
              <a:t>агликонов</a:t>
            </a:r>
            <a:r>
              <a:rPr lang="ru-RU" dirty="0"/>
              <a:t>. </a:t>
            </a:r>
            <a:r>
              <a:rPr lang="ru-RU" dirty="0" err="1"/>
              <a:t>Агликон</a:t>
            </a:r>
            <a:r>
              <a:rPr lang="ru-RU" dirty="0"/>
              <a:t> гликозидов является производным </a:t>
            </a:r>
            <a:r>
              <a:rPr lang="ru-RU" dirty="0" err="1"/>
              <a:t>циклопентанпергидрофенантрена</a:t>
            </a:r>
            <a:r>
              <a:rPr lang="ru-RU" dirty="0"/>
              <a:t> (и относится к классу стероидов, к которым принадлежат и другие соединения, вырабатываемые растениями и животными, такие как витамин D, стероидные сапонины, </a:t>
            </a:r>
            <a:r>
              <a:rPr lang="ru-RU" dirty="0" err="1"/>
              <a:t>фитостерины</a:t>
            </a:r>
            <a:r>
              <a:rPr lang="ru-RU" dirty="0"/>
              <a:t> и холестерины, желчные кислоты, половые гормоны). У </a:t>
            </a:r>
            <a:r>
              <a:rPr lang="ru-RU" dirty="0" err="1"/>
              <a:t>агликонов</a:t>
            </a:r>
            <a:r>
              <a:rPr lang="ru-RU" dirty="0"/>
              <a:t> сердечных гликозидов могут быть заместители у углеродных атомов: 3, 5, 10, 12, 13, 14, 16, а в положении С</a:t>
            </a:r>
            <a:r>
              <a:rPr lang="ru-RU" baseline="-25000" dirty="0"/>
              <a:t>17</a:t>
            </a:r>
            <a:r>
              <a:rPr lang="ru-RU" dirty="0"/>
              <a:t> находится ненасыщенное </a:t>
            </a:r>
            <a:r>
              <a:rPr lang="ru-RU" dirty="0" err="1"/>
              <a:t>лактонное</a:t>
            </a:r>
            <a:r>
              <a:rPr lang="ru-RU" dirty="0"/>
              <a:t> кольцо. Заместителями могут быть: R</a:t>
            </a:r>
            <a:r>
              <a:rPr lang="ru-RU" baseline="-25000" dirty="0"/>
              <a:t>1</a:t>
            </a:r>
            <a:r>
              <a:rPr lang="ru-RU" dirty="0"/>
              <a:t> - OH; R</a:t>
            </a:r>
            <a:r>
              <a:rPr lang="ru-RU" baseline="-25000" dirty="0"/>
              <a:t>2</a:t>
            </a:r>
            <a:r>
              <a:rPr lang="ru-RU" dirty="0"/>
              <a:t> - OH, Н; R</a:t>
            </a:r>
            <a:r>
              <a:rPr lang="ru-RU" baseline="-25000" dirty="0"/>
              <a:t>3</a:t>
            </a:r>
            <a:r>
              <a:rPr lang="ru-RU" dirty="0"/>
              <a:t> - СН</a:t>
            </a:r>
            <a:r>
              <a:rPr lang="ru-RU" baseline="-25000" dirty="0"/>
              <a:t>3</a:t>
            </a:r>
            <a:r>
              <a:rPr lang="ru-RU" dirty="0"/>
              <a:t>, -С-OH, -CH</a:t>
            </a:r>
            <a:r>
              <a:rPr lang="ru-RU" baseline="-25000" dirty="0"/>
              <a:t>2</a:t>
            </a:r>
            <a:r>
              <a:rPr lang="ru-RU" dirty="0"/>
              <a:t>-OH; R</a:t>
            </a:r>
            <a:r>
              <a:rPr lang="ru-RU" baseline="-25000" dirty="0"/>
              <a:t>4</a:t>
            </a:r>
            <a:r>
              <a:rPr lang="ru-RU" dirty="0"/>
              <a:t> - OH, Н; R</a:t>
            </a:r>
            <a:r>
              <a:rPr lang="ru-RU" baseline="-25000" dirty="0"/>
              <a:t>5</a:t>
            </a:r>
            <a:r>
              <a:rPr lang="ru-RU" dirty="0"/>
              <a:t> - CH</a:t>
            </a:r>
            <a:r>
              <a:rPr lang="ru-RU" baseline="-25000" dirty="0"/>
              <a:t>3</a:t>
            </a:r>
            <a:r>
              <a:rPr lang="ru-RU" dirty="0"/>
              <a:t>; R</a:t>
            </a:r>
            <a:r>
              <a:rPr lang="ru-RU" baseline="-25000" dirty="0"/>
              <a:t>6</a:t>
            </a:r>
            <a:r>
              <a:rPr lang="ru-RU" dirty="0"/>
              <a:t> - OH; R</a:t>
            </a:r>
            <a:r>
              <a:rPr lang="ru-RU" baseline="-25000" dirty="0"/>
              <a:t>7</a:t>
            </a:r>
            <a:r>
              <a:rPr lang="ru-RU" dirty="0"/>
              <a:t> - OH, H.</a:t>
            </a:r>
          </a:p>
        </p:txBody>
      </p:sp>
    </p:spTree>
    <p:extLst>
      <p:ext uri="{BB962C8B-B14F-4D97-AF65-F5344CB8AC3E}">
        <p14:creationId xmlns:p14="http://schemas.microsoft.com/office/powerpoint/2010/main" val="714973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R</a:t>
            </a:r>
            <a:r>
              <a:rPr lang="ru-RU" baseline="-25000" dirty="0"/>
              <a:t>8</a:t>
            </a:r>
            <a:r>
              <a:rPr lang="ru-RU" dirty="0"/>
              <a:t> - ненасыщенное </a:t>
            </a:r>
            <a:r>
              <a:rPr lang="ru-RU" dirty="0" err="1"/>
              <a:t>лактонное</a:t>
            </a:r>
            <a:r>
              <a:rPr lang="ru-RU" dirty="0"/>
              <a:t> кольцо. У всех гликозидов в положении С</a:t>
            </a:r>
            <a:r>
              <a:rPr lang="ru-RU" baseline="-25000" dirty="0"/>
              <a:t>9</a:t>
            </a:r>
            <a:r>
              <a:rPr lang="ru-RU" dirty="0"/>
              <a:t> и C</a:t>
            </a:r>
            <a:r>
              <a:rPr lang="ru-RU" baseline="-25000" dirty="0"/>
              <a:t>14</a:t>
            </a:r>
            <a:r>
              <a:rPr lang="ru-RU" dirty="0"/>
              <a:t> имеются гидроксильные группы, а в положении С</a:t>
            </a:r>
            <a:r>
              <a:rPr lang="ru-RU" baseline="-25000" dirty="0"/>
              <a:t>13</a:t>
            </a:r>
            <a:r>
              <a:rPr lang="ru-RU" dirty="0"/>
              <a:t> - </a:t>
            </a:r>
            <a:r>
              <a:rPr lang="ru-RU" dirty="0" err="1"/>
              <a:t>метильная</a:t>
            </a:r>
            <a:r>
              <a:rPr lang="ru-RU" dirty="0"/>
              <a:t> группа. Гидроксильные группы также могут находиться в положениях 1, 2, 11, 15. </a:t>
            </a:r>
            <a:r>
              <a:rPr lang="ru-RU" dirty="0" err="1"/>
              <a:t>Лактонное</a:t>
            </a:r>
            <a:r>
              <a:rPr lang="ru-RU" dirty="0"/>
              <a:t> кольцо может находиться в a- и b-положениях. Видимо, </a:t>
            </a:r>
            <a:r>
              <a:rPr lang="ru-RU" dirty="0" err="1"/>
              <a:t>лактонное</a:t>
            </a:r>
            <a:r>
              <a:rPr lang="ru-RU" dirty="0"/>
              <a:t> кольцо обусловливает </a:t>
            </a:r>
            <a:r>
              <a:rPr lang="ru-RU" dirty="0" err="1"/>
              <a:t>кардиотоническое</a:t>
            </a:r>
            <a:r>
              <a:rPr lang="ru-RU" dirty="0"/>
              <a:t> действие, так как отсутствие или разрыв кольца приводит к полной потере физиологической активности. Например, содержащийся в наперстянке гликозид </a:t>
            </a:r>
            <a:r>
              <a:rPr lang="ru-RU" dirty="0" err="1"/>
              <a:t>дигинин</a:t>
            </a:r>
            <a:r>
              <a:rPr lang="ru-RU" dirty="0"/>
              <a:t>, имеющий стероидное строение но лишенный </a:t>
            </a:r>
            <a:r>
              <a:rPr lang="ru-RU" dirty="0" err="1"/>
              <a:t>лактонного</a:t>
            </a:r>
            <a:r>
              <a:rPr lang="ru-RU" dirty="0"/>
              <a:t> кольца, сердечного действие не оказывает.</a:t>
            </a:r>
          </a:p>
        </p:txBody>
      </p:sp>
    </p:spTree>
    <p:extLst>
      <p:ext uri="{BB962C8B-B14F-4D97-AF65-F5344CB8AC3E}">
        <p14:creationId xmlns:p14="http://schemas.microsoft.com/office/powerpoint/2010/main" val="241605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Характеристика сахарного компонента.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Кроме обычных сахаров - глюкозы, фруктозы, </a:t>
            </a:r>
            <a:r>
              <a:rPr lang="ru-RU" dirty="0" err="1"/>
              <a:t>рамнозы</a:t>
            </a:r>
            <a:r>
              <a:rPr lang="ru-RU" dirty="0"/>
              <a:t>, в сердечных гликозидах встречаются специфические </a:t>
            </a:r>
            <a:r>
              <a:rPr lang="ru-RU" dirty="0" err="1"/>
              <a:t>дезоксисахара</a:t>
            </a:r>
            <a:r>
              <a:rPr lang="ru-RU" dirty="0"/>
              <a:t> (обедненные кислородом): </a:t>
            </a:r>
            <a:r>
              <a:rPr lang="ru-RU" dirty="0" err="1"/>
              <a:t>дигитоксоза</a:t>
            </a:r>
            <a:r>
              <a:rPr lang="ru-RU" dirty="0"/>
              <a:t> - 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12</a:t>
            </a:r>
            <a:r>
              <a:rPr lang="ru-RU" dirty="0"/>
              <a:t>O</a:t>
            </a:r>
            <a:r>
              <a:rPr lang="ru-RU" baseline="-25000" dirty="0"/>
              <a:t>4</a:t>
            </a:r>
            <a:r>
              <a:rPr lang="ru-RU" dirty="0"/>
              <a:t> и </a:t>
            </a:r>
            <a:r>
              <a:rPr lang="ru-RU" dirty="0" err="1"/>
              <a:t>цимароза</a:t>
            </a:r>
            <a:r>
              <a:rPr lang="ru-RU" dirty="0"/>
              <a:t> - 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11</a:t>
            </a:r>
            <a:r>
              <a:rPr lang="ru-RU" dirty="0"/>
              <a:t>O</a:t>
            </a:r>
            <a:r>
              <a:rPr lang="ru-RU" baseline="-25000" dirty="0"/>
              <a:t>4</a:t>
            </a:r>
            <a:r>
              <a:rPr lang="ru-RU" dirty="0"/>
              <a:t>*СН</a:t>
            </a:r>
            <a:r>
              <a:rPr lang="ru-RU" baseline="-25000" dirty="0"/>
              <a:t>3</a:t>
            </a:r>
            <a:r>
              <a:rPr lang="ru-RU" dirty="0"/>
              <a:t>. Сахаристые вещества присоединяются к </a:t>
            </a:r>
            <a:r>
              <a:rPr lang="ru-RU" dirty="0" err="1"/>
              <a:t>агликон</a:t>
            </a:r>
            <a:r>
              <a:rPr lang="ru-RU" dirty="0"/>
              <a:t> за счет спиртового гидроксила в положении 3. Длина сахарной цепочки может быть от одной молекулы до 30 сахаров. Обычно вначале присоединяются </a:t>
            </a:r>
            <a:r>
              <a:rPr lang="ru-RU" dirty="0" err="1"/>
              <a:t>дезоксисахара</a:t>
            </a:r>
            <a:r>
              <a:rPr lang="ru-RU" dirty="0"/>
              <a:t>, а в конце цепочки глюкоза С</a:t>
            </a:r>
            <a:r>
              <a:rPr lang="ru-RU" baseline="-25000" dirty="0"/>
              <a:t>6</a:t>
            </a:r>
            <a:r>
              <a:rPr lang="ru-RU" dirty="0"/>
              <a:t>Н</a:t>
            </a:r>
            <a:r>
              <a:rPr lang="ru-RU" baseline="-25000" dirty="0"/>
              <a:t>12</a:t>
            </a:r>
            <a:r>
              <a:rPr lang="ru-RU" dirty="0"/>
              <a:t>O</a:t>
            </a:r>
            <a:r>
              <a:rPr lang="ru-RU" baseline="-25000" dirty="0"/>
              <a:t>6</a:t>
            </a:r>
            <a:r>
              <a:rPr lang="ru-RU" dirty="0"/>
              <a:t>.</a:t>
            </a:r>
          </a:p>
          <a:p>
            <a:r>
              <a:rPr lang="ru-RU" dirty="0"/>
              <a:t>Биологическая активность сердечных гликозидов зависит от числа групп СН</a:t>
            </a:r>
            <a:r>
              <a:rPr lang="ru-RU" baseline="-25000" dirty="0"/>
              <a:t>3</a:t>
            </a:r>
            <a:r>
              <a:rPr lang="ru-RU" dirty="0"/>
              <a:t> и особенно ОН у углеродных атомов "скелета". С увеличением числа гидроксильных групп повышается их растворимость в воде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780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5ECC94-1A0B-428B-9B2A-463A4577D66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Физико-химические свойства.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32AC3D-384C-40B2-863C-B1D362E7F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Сердечные гликозиды чаще кристаллические вещества, бесцветные или кремоватые, без запаха, горького вкуса; характеризуются определенной точкой плавления и углом вращения. Многие гликозиды обладают флюоресценцией в УФ-свете (</a:t>
            </a:r>
            <a:r>
              <a:rPr lang="ru-RU" dirty="0" err="1"/>
              <a:t>ланатозиды</a:t>
            </a:r>
            <a:r>
              <a:rPr lang="ru-RU" dirty="0"/>
              <a:t> наперстянки шерстистой). Сердечные гликозиды в основном мало растворимы в воде, хлороформе, но хорошо растворимы в водных растворах метанола и этанола. </a:t>
            </a:r>
            <a:r>
              <a:rPr lang="ru-RU" dirty="0" err="1"/>
              <a:t>Агликоны</a:t>
            </a:r>
            <a:r>
              <a:rPr lang="ru-RU" dirty="0"/>
              <a:t> сердечных гликозидов лучше растворимы в органических растворителях. Сердечные гликозиды легко подвергаются кислотному, щелочному и ферментативному гидролизу. При кислотном или щелочном гидролизе сразу происходит глубокое расщепление до </a:t>
            </a:r>
            <a:r>
              <a:rPr lang="ru-RU" dirty="0" err="1"/>
              <a:t>агликона</a:t>
            </a:r>
            <a:r>
              <a:rPr lang="ru-RU" dirty="0"/>
              <a:t> и </a:t>
            </a:r>
            <a:r>
              <a:rPr lang="ru-RU" dirty="0" err="1"/>
              <a:t>cахаров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34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C0092-6DEC-4F69-AEE8-A9F606404CC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Способы получения.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962E5F-EB41-45F8-B7AC-1F8DA4F01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Для выделения сердечных гликозидов используют этанол и метанол, которые не вызывают гидролиза сердечных гликозидов. Качественные реакции. Проводятся с индивидуальными веществами или очищенным извлечением из растительного сырья: на углеводную часть молекулы (реакция </a:t>
            </a:r>
            <a:r>
              <a:rPr lang="ru-RU" dirty="0" err="1"/>
              <a:t>Келлер-Килиани</a:t>
            </a:r>
            <a:r>
              <a:rPr lang="ru-RU" dirty="0"/>
              <a:t>); на стероидное ядро; на </a:t>
            </a:r>
            <a:r>
              <a:rPr lang="ru-RU" dirty="0" err="1"/>
              <a:t>лактонное</a:t>
            </a:r>
            <a:r>
              <a:rPr lang="ru-RU" dirty="0"/>
              <a:t> ненасыщенное кольцо (реакция Балье) - с пикриновой кислотой в щелочной среде. В полевых условиях пользуются </a:t>
            </a:r>
            <a:r>
              <a:rPr lang="ru-RU" dirty="0" err="1"/>
              <a:t>пикратной</a:t>
            </a:r>
            <a:r>
              <a:rPr lang="ru-RU" dirty="0"/>
              <a:t> бумагой, в которую завертывают свежее растение и надавливают плоскогубцами; появление красного окрашивания на бумаге характеризует присутствие сердечных гликозидов.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796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D8755C-B169-4713-8E48-5BC46806255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Количественное определение.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9D312A-DB68-44DA-832E-AE3425B87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Проводится различными методами: </a:t>
            </a:r>
            <a:r>
              <a:rPr lang="ru-RU" dirty="0" err="1"/>
              <a:t>фотоколометрическим</a:t>
            </a:r>
            <a:r>
              <a:rPr lang="ru-RU" dirty="0"/>
              <a:t>, спектрофотометрическим, </a:t>
            </a:r>
            <a:r>
              <a:rPr lang="ru-RU" dirty="0" err="1"/>
              <a:t>флюориметрическим</a:t>
            </a:r>
            <a:r>
              <a:rPr lang="ru-RU" dirty="0"/>
              <a:t>, газожидкостной хроматографии и биологической стандартизации.</a:t>
            </a:r>
          </a:p>
          <a:p>
            <a:r>
              <a:rPr lang="ru-RU" dirty="0"/>
              <a:t>НТД на лекарственное растительное сырье, содержащее сердечные гликозиды, требует обязательной стандартизации сырья биологическими методами, которая проводится на лягушках, кошках, голубях. Активность оценивают по сравнению со стандартным кристаллическим препаратом и выражают в единицах действия (лягушачьих, кошачьих и голубиных). Чаще других используется стандартизация на лягушках. За единицу (1 ЛЕД) принято наименьшее количество испытуемого вещества, способное вызвать систолическую остановку сердца у животных в течение 1 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324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E8E682-C760-4324-91BB-1545AF40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биологической стандартизации используют лягушек массой 25-40 г, предпочтительно самцов. Стандарты изготовляют и выпускают специализированные научно-исследовательские организации. В НТД на лекарственное растительное сырье, содержащее сердечные гликозиды, обязательно указывается </a:t>
            </a:r>
            <a:r>
              <a:rPr lang="ru-RU" dirty="0" err="1"/>
              <a:t>валор</a:t>
            </a:r>
            <a:r>
              <a:rPr lang="ru-RU" dirty="0"/>
              <a:t>. </a:t>
            </a:r>
            <a:r>
              <a:rPr lang="ru-RU" u="sng" dirty="0"/>
              <a:t>Валер сырья</a:t>
            </a:r>
            <a:r>
              <a:rPr lang="ru-RU" dirty="0"/>
              <a:t> - это количество единиц действия в 1 г сырья. Например, при испытании на лягушках в 1 г листьев наперстянки пурпуровой должно содержаться не менее 50-66 ЛЕД, в траве ландыша майского - 120 ЛЕД, а в цветках ландыша - 200 ЛЕД. При испытании </a:t>
            </a:r>
            <a:r>
              <a:rPr lang="ru-RU" dirty="0" err="1"/>
              <a:t>кардиотонических</a:t>
            </a:r>
            <a:r>
              <a:rPr lang="ru-RU" dirty="0"/>
              <a:t> средств на кошках или голубях активность выражают в кошачьих и голубиных единицах действия: КЕД и ГЕД. Гликозиды действуют на сердце в 5-6 раз сильнее, чем их </a:t>
            </a:r>
            <a:r>
              <a:rPr lang="ru-RU" dirty="0" err="1"/>
              <a:t>агликоны</a:t>
            </a:r>
            <a:r>
              <a:rPr lang="ru-RU" dirty="0"/>
              <a:t>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266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sz="5400" dirty="0"/>
              <a:t>Занятие №8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/>
          </a:bodyPr>
          <a:lstStyle/>
          <a:p>
            <a:r>
              <a:rPr lang="ru-RU" sz="2800" dirty="0"/>
              <a:t>Тема1: Стандартизация лекарственного сырья и </a:t>
            </a:r>
            <a:r>
              <a:rPr lang="ru-RU" sz="2800" dirty="0" err="1"/>
              <a:t>фитопрепаратов</a:t>
            </a:r>
            <a:r>
              <a:rPr lang="ru-RU" sz="2800" dirty="0"/>
              <a:t>, содержащие сердечные гликозиды. </a:t>
            </a:r>
          </a:p>
          <a:p>
            <a:endParaRPr lang="ru-RU" sz="2800" dirty="0"/>
          </a:p>
          <a:p>
            <a:r>
              <a:rPr lang="ru-RU" sz="2800" dirty="0"/>
              <a:t>Тема2: Общие понятия о сердечных гликозидах. Технология получения и стандартизация СГ.</a:t>
            </a:r>
          </a:p>
        </p:txBody>
      </p:sp>
    </p:spTree>
    <p:extLst>
      <p:ext uri="{BB962C8B-B14F-4D97-AF65-F5344CB8AC3E}">
        <p14:creationId xmlns:p14="http://schemas.microsoft.com/office/powerpoint/2010/main" val="3372511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5794C9-D1F6-4997-A665-D7B07E5E380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Заготовка.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654EF0-A824-4989-8C0C-45CADE7E3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 заготовке сырья соблюдают рациональные сроки сбора и учитывают фазу развития растения. Сырье собирают в фазе наибольшего содержания БАВ. При этом проводят охранные мероприятия - чередуют районы заготовки сырья.</a:t>
            </a:r>
          </a:p>
          <a:p>
            <a:endParaRPr lang="ru-RU" dirty="0"/>
          </a:p>
          <a:p>
            <a:r>
              <a:rPr lang="ru-RU" b="1" dirty="0"/>
              <a:t>Хранение.</a:t>
            </a:r>
            <a:endParaRPr lang="ru-RU" dirty="0"/>
          </a:p>
          <a:p>
            <a:r>
              <a:rPr lang="ru-RU" dirty="0"/>
              <a:t>В сухом, хорошо проветриваемом помещении, по списку Б, кроме строфанта (список А).</a:t>
            </a:r>
          </a:p>
          <a:p>
            <a:endParaRPr lang="ru-RU" dirty="0"/>
          </a:p>
          <a:p>
            <a:r>
              <a:rPr lang="ru-RU" b="1" dirty="0"/>
              <a:t>Применение.</a:t>
            </a:r>
            <a:endParaRPr lang="ru-RU" dirty="0"/>
          </a:p>
          <a:p>
            <a:r>
              <a:rPr lang="ru-RU" dirty="0"/>
              <a:t>Гликозиды </a:t>
            </a:r>
            <a:r>
              <a:rPr lang="ru-RU" dirty="0" err="1"/>
              <a:t>кардиотонического</a:t>
            </a:r>
            <a:r>
              <a:rPr lang="ru-RU" dirty="0"/>
              <a:t> действия обладают избирательным действием на сердечную мышцу. В медицине применяют различные </a:t>
            </a:r>
            <a:r>
              <a:rPr lang="ru-RU" dirty="0" err="1"/>
              <a:t>галеновые</a:t>
            </a:r>
            <a:r>
              <a:rPr lang="ru-RU" dirty="0"/>
              <a:t> и </a:t>
            </a:r>
            <a:r>
              <a:rPr lang="ru-RU" dirty="0" err="1"/>
              <a:t>новогаленовые</a:t>
            </a:r>
            <a:r>
              <a:rPr lang="ru-RU" dirty="0"/>
              <a:t> препараты из сырья и чистые гликозиды.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10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0DEAF-6E8F-4E18-82DF-019943A1B8E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Сушка.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B0A1F-B2AF-4A71-BB56-C444FF71C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живых растениях содержатся нестойкие первичные (</a:t>
            </a:r>
            <a:r>
              <a:rPr lang="ru-RU" dirty="0" err="1"/>
              <a:t>нативные</a:t>
            </a:r>
            <a:r>
              <a:rPr lang="ru-RU" dirty="0"/>
              <a:t>) гликозиды. При длительном лежании сырья перед сушкой и медленной сушке под действием ферментов гликозиды подвергаются гидролизу и превращаются во вторичные, частично лишенные сахара. Например, наперстянка пурпуровая содержит первичные гликозиды: </a:t>
            </a:r>
            <a:r>
              <a:rPr lang="ru-RU" dirty="0" err="1"/>
              <a:t>пурпуреагликозид</a:t>
            </a:r>
            <a:r>
              <a:rPr lang="ru-RU" dirty="0"/>
              <a:t> А и </a:t>
            </a:r>
            <a:r>
              <a:rPr lang="ru-RU" dirty="0" err="1"/>
              <a:t>пурпуреагликозид</a:t>
            </a:r>
            <a:r>
              <a:rPr lang="ru-RU" dirty="0"/>
              <a:t> В, которые под влиянием ферментов отщепляют глюкозу. Так, </a:t>
            </a:r>
            <a:r>
              <a:rPr lang="ru-RU" dirty="0" err="1"/>
              <a:t>пурпуреагликозид</a:t>
            </a:r>
            <a:r>
              <a:rPr lang="ru-RU" dirty="0"/>
              <a:t> А дает вторичный гликозид </a:t>
            </a:r>
            <a:r>
              <a:rPr lang="ru-RU" dirty="0" err="1"/>
              <a:t>дигитоксин</a:t>
            </a:r>
            <a:r>
              <a:rPr lang="ru-RU" dirty="0"/>
              <a:t>, а </a:t>
            </a:r>
            <a:r>
              <a:rPr lang="ru-RU" dirty="0" err="1"/>
              <a:t>пурпуреагликозид</a:t>
            </a:r>
            <a:r>
              <a:rPr lang="ru-RU" dirty="0"/>
              <a:t> В - </a:t>
            </a:r>
            <a:r>
              <a:rPr lang="ru-RU" dirty="0" err="1"/>
              <a:t>гитоксин</a:t>
            </a:r>
            <a:r>
              <a:rPr lang="ru-RU" dirty="0"/>
              <a:t>. Дальнейший гидролиз приводит к полному отщеплению сахарного компонента. Следовательно, сырье после сбора не должно лежать в таре более 2 ч. Сырье следует сушить быстро при температуре 55-60°С. При этой температуре ферменты (гидролизы) инактивируются и гидролиз сердечных гликозидов приостанавливается.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345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6E780-B51D-4B12-93F9-0CE28AD727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Сырьевая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0C26E1-DFA7-4F49-84E7-9EF9E7432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Лекарственные растения, содержащие сердечные гликозиды, произрастают как в диком виде (адонис весенний, ландыш майский), так и возделываются (наперстянки, желтушник раскидистый). Потребность в сырье травы адониса весеннего большая, а сырьевая база незначительна. Его заготавливают в старых разведанных районах. Поскольку культивирование этого растения пока не удается, ведется поиск других видов адониса в новых районах. Наиболее перспективные виды: адонис туркестанский, образующий большие заросли на горных лугах Средней Азии (разрешен к применению); адонис золотистый встречающийся на лугах Тянь-Шаня (рекомендуется в качестве сырья для получения К-строфантина); адонис амурский и адонис сибирский, широко распространенные в Западной и Восточной Сибири и западном Приуралье.</a:t>
            </a:r>
          </a:p>
          <a:p>
            <a:r>
              <a:rPr lang="ru-RU" dirty="0"/>
              <a:t>Кроме того, в совхозах культивируют адонис однолетний, дико произрастающий на юге Украины в траве которого обнаружены </a:t>
            </a:r>
            <a:r>
              <a:rPr lang="ru-RU" dirty="0" err="1"/>
              <a:t>строфантиновые</a:t>
            </a:r>
            <a:r>
              <a:rPr lang="ru-RU" dirty="0"/>
              <a:t> гликозиды.</a:t>
            </a:r>
          </a:p>
        </p:txBody>
      </p:sp>
    </p:spTree>
    <p:extLst>
      <p:ext uri="{BB962C8B-B14F-4D97-AF65-F5344CB8AC3E}">
        <p14:creationId xmlns:p14="http://schemas.microsoft.com/office/powerpoint/2010/main" val="24845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Цель занятия: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-Изучить методы анализа лекарственного растительного сырья и </a:t>
            </a:r>
            <a:r>
              <a:rPr lang="ru-RU" dirty="0" err="1"/>
              <a:t>фитопрепаратов</a:t>
            </a:r>
            <a:r>
              <a:rPr lang="ru-RU" dirty="0"/>
              <a:t>, содержащее сердечные гликозиды.</a:t>
            </a:r>
          </a:p>
          <a:p>
            <a:r>
              <a:rPr lang="ru-RU" dirty="0"/>
              <a:t>-ознакомиться с общей номенклатурой лекарственных растений, лекарственным растительным сырьем и </a:t>
            </a:r>
            <a:r>
              <a:rPr lang="ru-RU" dirty="0" err="1"/>
              <a:t>фитопрепаратов</a:t>
            </a:r>
            <a:r>
              <a:rPr lang="ru-RU" dirty="0"/>
              <a:t> в готовой форме, используемых при стандартизации и контроле качества в испытательных лабораториях.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</a:t>
            </a:r>
          </a:p>
          <a:p>
            <a:r>
              <a:rPr lang="ru-RU" dirty="0"/>
              <a:t>-владеть методикой выполнения самостоятельной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5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Студент должен знать: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-общее понятие о технике безопасности работы в химических испытательных лабораториях, </a:t>
            </a:r>
            <a:r>
              <a:rPr lang="ru-RU" dirty="0" err="1"/>
              <a:t>стндартизации</a:t>
            </a:r>
            <a:r>
              <a:rPr lang="ru-RU" dirty="0"/>
              <a:t>, стандартах, законах используемых при стандартизации, лекарственных растениях, лекарственном растительном сырье, понятие о биологически активных веществах, знакомство с ГФ , </a:t>
            </a:r>
          </a:p>
          <a:p>
            <a:r>
              <a:rPr lang="ru-RU" dirty="0"/>
              <a:t>-ознакомиться с общей номенклатурой лекарственных растений, лекарственным растительным сырьем и </a:t>
            </a:r>
            <a:r>
              <a:rPr lang="ru-RU" dirty="0" err="1"/>
              <a:t>фитопрепаратов</a:t>
            </a:r>
            <a:r>
              <a:rPr lang="ru-RU" dirty="0"/>
              <a:t> в готовой форме, используемых при стандартизации и контроле качества в испытательных лабораториях.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</a:t>
            </a:r>
          </a:p>
          <a:p>
            <a:r>
              <a:rPr lang="ru-RU" dirty="0"/>
              <a:t>-владеть методикой выполнения самостоятельной работы.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78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Студент должен уметь: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распознавать лекарственные растения и лекарственное растительное сырье, применяемых при стандартизации в фитотерапии</a:t>
            </a:r>
          </a:p>
          <a:p>
            <a:r>
              <a:rPr lang="ru-RU" dirty="0"/>
              <a:t>- проводить контроль качества по требуемым показателям и анализ лекарственных препаратов из лекарственных растений и лекарственного растительного сырья, применяемых при стандартизации  </a:t>
            </a:r>
          </a:p>
          <a:p>
            <a:r>
              <a:rPr lang="ru-RU" dirty="0"/>
              <a:t>- использовать нормативные документы (Закон </a:t>
            </a:r>
            <a:r>
              <a:rPr lang="ru-RU" dirty="0" err="1"/>
              <a:t>олекарственых</a:t>
            </a:r>
            <a:r>
              <a:rPr lang="ru-RU" dirty="0"/>
              <a:t> средствах, ГФ РК, Реестр РК, приказы о стандартизации, положения о стандартизации, кодексы и т.д.) по вопросам стандартизации готовых лекарственных форм, используемых в фитотерапии.</a:t>
            </a:r>
          </a:p>
          <a:p>
            <a:r>
              <a:rPr lang="ru-RU" dirty="0"/>
              <a:t>- поиска и отбор материала, для раскрытия темы стандартизация лекарственных растений, применяемые в фитотерапии.</a:t>
            </a:r>
          </a:p>
          <a:p>
            <a:r>
              <a:rPr lang="ru-RU" dirty="0"/>
              <a:t>-уметь пользоваться, необходимой научной, учебной и профессиональной литературой для будущего специалиста, пригодной для работы с лекарственными растениями, применяемых в фитотерапии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5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115212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План лекции: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1. ЛРС содержащее сердечные </a:t>
            </a:r>
            <a:r>
              <a:rPr lang="ru-RU" dirty="0" err="1"/>
              <a:t>гликозиды,распространение</a:t>
            </a:r>
            <a:r>
              <a:rPr lang="ru-RU" dirty="0"/>
              <a:t>.</a:t>
            </a:r>
          </a:p>
          <a:p>
            <a:r>
              <a:rPr lang="ru-RU" dirty="0"/>
              <a:t>2. Макроскопический и микроскопический метод анализа лекарственного растительного сырья содержащее сердечные гликозиды.</a:t>
            </a:r>
          </a:p>
          <a:p>
            <a:r>
              <a:rPr lang="ru-RU" dirty="0"/>
              <a:t>3.  Качественный и количественный анализ сердечных гликозидов.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805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Вопросы для самоконтроля: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Дайте определение сердечным гликозидам, какова их классификация?</a:t>
            </a:r>
          </a:p>
          <a:p>
            <a:r>
              <a:rPr lang="ru-RU" dirty="0"/>
              <a:t>2. Охарактеризуйте ЛРС содержащее сердечные </a:t>
            </a:r>
            <a:r>
              <a:rPr lang="ru-RU" dirty="0" err="1"/>
              <a:t>гликозиды,распространение</a:t>
            </a:r>
            <a:r>
              <a:rPr lang="ru-RU" dirty="0"/>
              <a:t>.</a:t>
            </a:r>
          </a:p>
          <a:p>
            <a:r>
              <a:rPr lang="ru-RU" dirty="0"/>
              <a:t>3. Перечислите правила сбора и сушки лекарственного растительного </a:t>
            </a:r>
            <a:r>
              <a:rPr lang="ru-RU" dirty="0" err="1"/>
              <a:t>сырья,содержащего</a:t>
            </a:r>
            <a:r>
              <a:rPr lang="ru-RU" dirty="0"/>
              <a:t> сердечные гликозиды.</a:t>
            </a:r>
          </a:p>
          <a:p>
            <a:r>
              <a:rPr lang="ru-RU" dirty="0"/>
              <a:t>4. Назовите и подробно опишите методику определения качества и количества  сердечных гликозидов.</a:t>
            </a:r>
          </a:p>
          <a:p>
            <a:r>
              <a:rPr lang="ru-RU" dirty="0"/>
              <a:t>5. Проведите анализ </a:t>
            </a:r>
            <a:r>
              <a:rPr lang="ru-RU" dirty="0" err="1"/>
              <a:t>фитопрепарата</a:t>
            </a:r>
            <a:r>
              <a:rPr lang="ru-RU" dirty="0"/>
              <a:t> настойки ландыша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85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ru-RU" dirty="0"/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Лекарственное сырье растительного и животного происхождения. Фармакогнозия / Под. ред. Г.П. Яковлева. – СПб.: </a:t>
            </a:r>
            <a:r>
              <a:rPr lang="ru-RU" dirty="0" err="1"/>
              <a:t>СпецЛит</a:t>
            </a:r>
            <a:r>
              <a:rPr lang="ru-RU" dirty="0"/>
              <a:t>, 2006. – 845 с.: ил.</a:t>
            </a:r>
          </a:p>
          <a:p>
            <a:r>
              <a:rPr lang="ru-RU" dirty="0"/>
              <a:t>2. Муравьева Д.А., Самылина И.А., Яковлев Г.П. Фармакогнозия. Учебник. – 4-е изд., </a:t>
            </a:r>
            <a:r>
              <a:rPr lang="ru-RU" dirty="0" err="1"/>
              <a:t>перераб</a:t>
            </a:r>
            <a:r>
              <a:rPr lang="ru-RU" dirty="0"/>
              <a:t>. и доп. – М.: ОАО Издательство «Медицина», 2007. – 656 с.: ил.</a:t>
            </a:r>
          </a:p>
          <a:p>
            <a:r>
              <a:rPr lang="ru-RU" dirty="0"/>
              <a:t>3. Руководство к практическим занятиям по фармакогнозии: Учебное пособие /Под ред. И.А. Самылиной, А.А. Сорокиной. – М.: ООО «Медицинское информационное агентство», 2007. – 672 с.</a:t>
            </a:r>
          </a:p>
          <a:p>
            <a:r>
              <a:rPr lang="ru-RU" dirty="0"/>
              <a:t>4. Самылина И.А., Аносова О.Г. Фармакогнозия: учебное пособие: Атлас в 2 т. – М., 2007. – Т.1. – 192 с.; Т.2. – 384 с.</a:t>
            </a:r>
          </a:p>
          <a:p>
            <a:r>
              <a:rPr lang="ru-RU" dirty="0"/>
              <a:t>5.Самылина И.А., Ермакова В.А., </a:t>
            </a:r>
            <a:r>
              <a:rPr lang="ru-RU" dirty="0" err="1"/>
              <a:t>Бобкова</a:t>
            </a:r>
            <a:r>
              <a:rPr lang="ru-RU" dirty="0"/>
              <a:t> Н.В., Потанина О.Г. Фармакогнозия: учебное пособие: Атлас. – Т.3. – М., 2009. – 488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470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/>
              <a:t>Информационный материал: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Сердечные гликозиды, общая характеристика</a:t>
            </a:r>
          </a:p>
          <a:p>
            <a:r>
              <a:rPr lang="ru-RU" b="1" dirty="0"/>
              <a:t>Сердечными гликозидами</a:t>
            </a:r>
            <a:r>
              <a:rPr lang="ru-RU" dirty="0"/>
              <a:t> называется группа природных биологически активных веществ, оказывающих избирательное </a:t>
            </a:r>
            <a:r>
              <a:rPr lang="ru-RU" dirty="0" err="1"/>
              <a:t>кардиотоническое</a:t>
            </a:r>
            <a:r>
              <a:rPr lang="ru-RU" dirty="0"/>
              <a:t> действие на сердечную мышцу. </a:t>
            </a:r>
            <a:r>
              <a:rPr lang="ru-RU" dirty="0" err="1"/>
              <a:t>Агликоном</a:t>
            </a:r>
            <a:r>
              <a:rPr lang="ru-RU" dirty="0"/>
              <a:t> этих соединений являются производные </a:t>
            </a:r>
            <a:r>
              <a:rPr lang="ru-RU" dirty="0" err="1"/>
              <a:t>циклопентанпергидрофенантрена</a:t>
            </a:r>
            <a:r>
              <a:rPr lang="ru-RU" dirty="0"/>
              <a:t>, содержащие в 17-м положении ненасыщенное пятичленное или шестичленное </a:t>
            </a:r>
            <a:r>
              <a:rPr lang="ru-RU" dirty="0" err="1"/>
              <a:t>лактонное</a:t>
            </a:r>
            <a:r>
              <a:rPr lang="ru-RU" dirty="0"/>
              <a:t> кольцо.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47354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1606</Words>
  <Application>Microsoft Office PowerPoint</Application>
  <PresentationFormat>Экран (4:3)</PresentationFormat>
  <Paragraphs>75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Wingdings</vt:lpstr>
      <vt:lpstr>Wingdings 2</vt:lpstr>
      <vt:lpstr>Изящная</vt:lpstr>
      <vt:lpstr>Получение и технология фитопрепаратов</vt:lpstr>
      <vt:lpstr>Занятие №8</vt:lpstr>
      <vt:lpstr>Цель занятия:</vt:lpstr>
      <vt:lpstr>Студент должен знать:</vt:lpstr>
      <vt:lpstr>Студент должен уметь:</vt:lpstr>
      <vt:lpstr>План лекции:</vt:lpstr>
      <vt:lpstr>Вопросы для самоконтроля:</vt:lpstr>
      <vt:lpstr>Литература:</vt:lpstr>
      <vt:lpstr>Информационный материал:</vt:lpstr>
      <vt:lpstr>Презентация PowerPoint</vt:lpstr>
      <vt:lpstr>Распространение.</vt:lpstr>
      <vt:lpstr>Химический состав.</vt:lpstr>
      <vt:lpstr>Презентация PowerPoint</vt:lpstr>
      <vt:lpstr>Презентация PowerPoint</vt:lpstr>
      <vt:lpstr>Характеристика сахарного компонента.</vt:lpstr>
      <vt:lpstr>Физико-химические свойства.</vt:lpstr>
      <vt:lpstr>Способы получения.</vt:lpstr>
      <vt:lpstr>Количественное определение.</vt:lpstr>
      <vt:lpstr>Презентация PowerPoint</vt:lpstr>
      <vt:lpstr>Заготовка.</vt:lpstr>
      <vt:lpstr>Сушка.</vt:lpstr>
      <vt:lpstr>Сырьевая база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2020-10-12T08:42:31Z</dcterms:created>
  <dcterms:modified xsi:type="dcterms:W3CDTF">2020-10-17T11:19:11Z</dcterms:modified>
</cp:coreProperties>
</file>