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6D2B48-4477-4E8C-929D-7BB54C01F0F7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1D31A54-9667-44D1-B162-4A3DAC44C7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Получение и технология </a:t>
            </a:r>
            <a:r>
              <a:rPr lang="ru-RU" dirty="0" err="1"/>
              <a:t>фитопрепаратов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Сандыбаева</a:t>
            </a:r>
            <a:r>
              <a:rPr lang="ru-RU" dirty="0"/>
              <a:t> З.Х</a:t>
            </a:r>
          </a:p>
          <a:p>
            <a:r>
              <a:rPr lang="ru-RU" dirty="0"/>
              <a:t>     </a:t>
            </a:r>
            <a:r>
              <a:rPr lang="ru-RU" dirty="0" err="1"/>
              <a:t>Асилбек</a:t>
            </a:r>
            <a:r>
              <a:rPr lang="ru-RU" dirty="0"/>
              <a:t> </a:t>
            </a:r>
            <a:r>
              <a:rPr lang="ru-RU" dirty="0" err="1"/>
              <a:t>к.А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52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6984776" cy="5040560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/>
              <a:t>Макроскопический анализ</a:t>
            </a:r>
          </a:p>
          <a:p>
            <a:r>
              <a:rPr lang="ru-RU" b="1" dirty="0"/>
              <a:t>Целью макроскопического анализа</a:t>
            </a:r>
            <a:r>
              <a:rPr lang="ru-RU" dirty="0"/>
              <a:t> является </a:t>
            </a:r>
            <a:r>
              <a:rPr lang="ru-RU" b="1" i="1" dirty="0"/>
              <a:t>определение подлинности и доброкачественности</a:t>
            </a:r>
            <a:r>
              <a:rPr lang="ru-RU" dirty="0"/>
              <a:t> цельного, реже резаного ЛРС </a:t>
            </a:r>
            <a:r>
              <a:rPr lang="ru-RU" b="1" i="1" dirty="0"/>
              <a:t>по внешним признакам</a:t>
            </a:r>
            <a:r>
              <a:rPr lang="ru-RU" dirty="0"/>
              <a:t>.</a:t>
            </a:r>
          </a:p>
          <a:p>
            <a:r>
              <a:rPr lang="ru-RU" b="1" dirty="0"/>
              <a:t>Основная задача макроскопического анализа</a:t>
            </a:r>
            <a:r>
              <a:rPr lang="ru-RU" dirty="0"/>
              <a:t> - найти в общей картине морфологических признаков специфические, особенные, присущие исследуемому объекту, отличающие его от других близких видов и примесей (т.е. </a:t>
            </a:r>
            <a:r>
              <a:rPr lang="ru-RU" b="1" i="1" dirty="0"/>
              <a:t>найти диагностические признаки</a:t>
            </a:r>
            <a:r>
              <a:rPr lang="ru-RU" dirty="0"/>
              <a:t>).</a:t>
            </a:r>
          </a:p>
          <a:p>
            <a:r>
              <a:rPr lang="ru-RU" dirty="0"/>
              <a:t>Техника макроскопического анализа</a:t>
            </a:r>
          </a:p>
          <a:p>
            <a:r>
              <a:rPr lang="ru-RU" dirty="0"/>
              <a:t>Техника макроскопического анализа сводится к изучению внешнего вида ЛРС, определению размеров отдельных частей, обратнояйцевидные и др.</a:t>
            </a:r>
          </a:p>
          <a:p>
            <a:r>
              <a:rPr lang="ru-RU" dirty="0"/>
              <a:t>3. Форму сложных листьев - </a:t>
            </a:r>
            <a:r>
              <a:rPr lang="ru-RU" dirty="0" err="1"/>
              <a:t>пальчатосложные</a:t>
            </a:r>
            <a:r>
              <a:rPr lang="ru-RU" dirty="0"/>
              <a:t>, тройчатосложные, </a:t>
            </a:r>
            <a:r>
              <a:rPr lang="ru-RU" dirty="0" err="1"/>
              <a:t>перистосложные</a:t>
            </a:r>
            <a:r>
              <a:rPr lang="ru-RU" dirty="0"/>
              <a:t> (парно- и </a:t>
            </a:r>
            <a:r>
              <a:rPr lang="ru-RU" dirty="0" err="1"/>
              <a:t>непарно-перистосложные</a:t>
            </a:r>
            <a:r>
              <a:rPr lang="ru-RU" dirty="0"/>
              <a:t>).</a:t>
            </a:r>
          </a:p>
          <a:p>
            <a:r>
              <a:rPr lang="ru-RU" dirty="0"/>
              <a:t>4. Размеры (длина, ширина пластинки листа, черешка).</a:t>
            </a:r>
          </a:p>
          <a:p>
            <a:r>
              <a:rPr lang="ru-RU" dirty="0"/>
              <a:t>5. Характеристику края листа или листочка (</a:t>
            </a:r>
            <a:r>
              <a:rPr lang="ru-RU" dirty="0" err="1"/>
              <a:t>цельнокрайний</a:t>
            </a:r>
            <a:r>
              <a:rPr lang="ru-RU" dirty="0"/>
              <a:t>, зубчатый, пильчатый, городчатый, выемчатый).</a:t>
            </a:r>
          </a:p>
          <a:p>
            <a:r>
              <a:rPr lang="ru-RU" dirty="0"/>
              <a:t>6. </a:t>
            </a:r>
            <a:r>
              <a:rPr lang="ru-RU" dirty="0" err="1"/>
              <a:t>Опушение</a:t>
            </a:r>
            <a:r>
              <a:rPr lang="ru-RU" dirty="0"/>
              <a:t>.</a:t>
            </a:r>
          </a:p>
          <a:p>
            <a:r>
              <a:rPr lang="ru-RU" dirty="0"/>
              <a:t>7. Жилкование (пальчатое, перистое, дуговое, параллельное).</a:t>
            </a:r>
          </a:p>
          <a:p>
            <a:r>
              <a:rPr lang="ru-RU" dirty="0"/>
              <a:t>8. Цвет с верхней и нижней сторон.</a:t>
            </a:r>
          </a:p>
          <a:p>
            <a:r>
              <a:rPr lang="ru-RU" dirty="0"/>
              <a:t>9. Запах.</a:t>
            </a:r>
          </a:p>
          <a:p>
            <a:r>
              <a:rPr lang="ru-RU" dirty="0"/>
              <a:t>10. Вкус (только у неядовитых видов сырья).</a:t>
            </a:r>
          </a:p>
          <a:p>
            <a:r>
              <a:rPr lang="ru-RU" dirty="0"/>
              <a:t>Полученные данные сравнивают с требованиями НД на данный вид сырья в разделе </a:t>
            </a:r>
            <a:r>
              <a:rPr lang="ru-RU" i="1" dirty="0"/>
              <a:t>"Внешние признаки"</a:t>
            </a:r>
            <a:r>
              <a:rPr lang="ru-RU" dirty="0"/>
              <a:t> и делают заключение о подлинности и качестве сырья по внешним признакам.</a:t>
            </a:r>
          </a:p>
          <a:p>
            <a:r>
              <a:rPr lang="ru-RU" dirty="0"/>
              <a:t>Общие правила проведения макроскопического анализа для установления подлинности приведены в статьях ГФ XI, </a:t>
            </a:r>
            <a:r>
              <a:rPr lang="ru-RU" dirty="0" err="1"/>
              <a:t>вып</a:t>
            </a:r>
            <a:r>
              <a:rPr lang="ru-RU" dirty="0"/>
              <a:t>. 1 «Травы» (с. 256), «Цветки» (с. 257), «Плоды» (с. 258), «Семена» (с.260), «Кора» (с. 261), «Корни, корневища, луковицы, клубни, клубнелуковицы» (с.263).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98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Анализ </a:t>
            </a:r>
            <a:r>
              <a:rPr lang="ru-RU" b="1" dirty="0"/>
              <a:t>листьев</a:t>
            </a:r>
            <a:endParaRPr lang="ru-RU" dirty="0"/>
          </a:p>
          <a:p>
            <a:r>
              <a:rPr lang="ru-RU" i="1" dirty="0"/>
              <a:t>а) Мелких и кожистых (брусника, толокнянка)</a:t>
            </a:r>
            <a:endParaRPr lang="ru-RU" dirty="0"/>
          </a:p>
          <a:p>
            <a:r>
              <a:rPr lang="ru-RU" dirty="0"/>
              <a:t>Во время сушки эти листья не изменяют форму и размеры, поэтому в сухом виде листья в количестве 5-10 штук раскладывают на листе чистой бумаги и проверяют:</a:t>
            </a:r>
          </a:p>
          <a:p>
            <a:r>
              <a:rPr lang="ru-RU" dirty="0"/>
              <a:t>- размеры линейкой (в мм)</a:t>
            </a:r>
          </a:p>
          <a:p>
            <a:r>
              <a:rPr lang="ru-RU" dirty="0"/>
              <a:t>- край листа</a:t>
            </a:r>
          </a:p>
          <a:p>
            <a:r>
              <a:rPr lang="ru-RU" dirty="0"/>
              <a:t>- жилкование</a:t>
            </a:r>
          </a:p>
          <a:p>
            <a:r>
              <a:rPr lang="ru-RU" dirty="0"/>
              <a:t>- форму листа</a:t>
            </a:r>
          </a:p>
          <a:p>
            <a:r>
              <a:rPr lang="ru-RU" dirty="0"/>
              <a:t>- цвет листа</a:t>
            </a:r>
          </a:p>
          <a:p>
            <a:r>
              <a:rPr lang="ru-RU" dirty="0"/>
              <a:t>- характер верхней и нижней стороны листа (блестящий, матовый, наличие железок и т.д.)</a:t>
            </a:r>
          </a:p>
          <a:p>
            <a:r>
              <a:rPr lang="ru-RU" dirty="0"/>
              <a:t>- запах - ощущается при растирании сырья между пальцами или при обливании горячей водой</a:t>
            </a:r>
          </a:p>
          <a:p>
            <a:r>
              <a:rPr lang="ru-RU" dirty="0"/>
              <a:t>- вкус водной вытяжки</a:t>
            </a:r>
          </a:p>
          <a:p>
            <a:r>
              <a:rPr lang="ru-RU" i="1" dirty="0"/>
              <a:t>б) Листья не кожистые, тонкие (подорожник, мать-и-мачеха)</a:t>
            </a:r>
            <a:endParaRPr lang="ru-RU" dirty="0"/>
          </a:p>
          <a:p>
            <a:r>
              <a:rPr lang="ru-RU" dirty="0"/>
              <a:t>Такие листья после сушки часто теряют форму, поэтому в сухом виде определяют только:</a:t>
            </a:r>
          </a:p>
          <a:p>
            <a:r>
              <a:rPr lang="ru-RU" dirty="0"/>
              <a:t>- запах</a:t>
            </a:r>
          </a:p>
          <a:p>
            <a:r>
              <a:rPr lang="ru-RU" dirty="0"/>
              <a:t>- цвет</a:t>
            </a:r>
          </a:p>
          <a:p>
            <a:r>
              <a:rPr lang="ru-RU" dirty="0"/>
              <a:t>- вкус водной вытяжки</a:t>
            </a:r>
          </a:p>
          <a:p>
            <a:r>
              <a:rPr lang="ru-RU" dirty="0"/>
              <a:t>Все остальные внешние признаки определяют после размачивания листьев в горячей воде. Листья вынимают из воды, раскладывают на чистом листе бумаги, расправляют и проводят дальнейший анализ.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471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6840760" cy="5040560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Анализ цветков</a:t>
            </a:r>
            <a:endParaRPr lang="ru-RU" dirty="0"/>
          </a:p>
          <a:p>
            <a:r>
              <a:rPr lang="ru-RU" dirty="0"/>
              <a:t>В сухом виде определяют:</a:t>
            </a:r>
          </a:p>
          <a:p>
            <a:r>
              <a:rPr lang="ru-RU" dirty="0"/>
              <a:t>- цвет</a:t>
            </a:r>
          </a:p>
          <a:p>
            <a:r>
              <a:rPr lang="ru-RU" dirty="0"/>
              <a:t>- запах</a:t>
            </a:r>
          </a:p>
          <a:p>
            <a:r>
              <a:rPr lang="ru-RU" dirty="0"/>
              <a:t>- тип соцветия</a:t>
            </a:r>
          </a:p>
          <a:p>
            <a:r>
              <a:rPr lang="ru-RU" dirty="0"/>
              <a:t>- тип околоцветника</a:t>
            </a:r>
          </a:p>
          <a:p>
            <a:r>
              <a:rPr lang="ru-RU" dirty="0"/>
              <a:t>Для определения строения цветка его размачивают в горячей воде и затем анализируют:</a:t>
            </a:r>
          </a:p>
          <a:p>
            <a:r>
              <a:rPr lang="ru-RU" dirty="0"/>
              <a:t>- строение чашечки, венчика</a:t>
            </a:r>
          </a:p>
          <a:p>
            <a:r>
              <a:rPr lang="ru-RU" dirty="0"/>
              <a:t>- количество тычинок и пестиков, их характер</a:t>
            </a:r>
          </a:p>
          <a:p>
            <a:r>
              <a:rPr lang="ru-RU" b="1" dirty="0"/>
              <a:t>Анализ плодов, семян</a:t>
            </a:r>
            <a:endParaRPr lang="ru-RU" dirty="0"/>
          </a:p>
          <a:p>
            <a:r>
              <a:rPr lang="ru-RU" i="1" dirty="0"/>
              <a:t>а) Семена, сухие плоды</a:t>
            </a:r>
            <a:r>
              <a:rPr lang="ru-RU" dirty="0"/>
              <a:t> после сушки свою форму и размеры не изменяют, поэтому в сухом виде определяют абсолютно все, разложив на чистом листе бумаги:</a:t>
            </a:r>
          </a:p>
          <a:p>
            <a:r>
              <a:rPr lang="ru-RU" dirty="0"/>
              <a:t>- размеры</a:t>
            </a:r>
          </a:p>
          <a:p>
            <a:r>
              <a:rPr lang="ru-RU" dirty="0"/>
              <a:t>- форму</a:t>
            </a:r>
          </a:p>
          <a:p>
            <a:r>
              <a:rPr lang="ru-RU" dirty="0"/>
              <a:t>- наличие ребрышек</a:t>
            </a:r>
          </a:p>
          <a:p>
            <a:r>
              <a:rPr lang="ru-RU" dirty="0"/>
              <a:t>- цвет</a:t>
            </a:r>
          </a:p>
          <a:p>
            <a:r>
              <a:rPr lang="ru-RU" dirty="0"/>
              <a:t>- запах</a:t>
            </a:r>
          </a:p>
          <a:p>
            <a:r>
              <a:rPr lang="ru-RU" dirty="0"/>
              <a:t>- вкус</a:t>
            </a:r>
          </a:p>
          <a:p>
            <a:r>
              <a:rPr lang="ru-RU" i="1" dirty="0"/>
              <a:t>б) Сочные плоды</a:t>
            </a:r>
            <a:endParaRPr lang="ru-RU" dirty="0"/>
          </a:p>
          <a:p>
            <a:r>
              <a:rPr lang="ru-RU" dirty="0"/>
              <a:t>В сухом виде определяют:</a:t>
            </a:r>
          </a:p>
          <a:p>
            <a:r>
              <a:rPr lang="ru-RU" dirty="0"/>
              <a:t>- цвет</a:t>
            </a:r>
          </a:p>
          <a:p>
            <a:r>
              <a:rPr lang="ru-RU" dirty="0"/>
              <a:t>- </a:t>
            </a:r>
            <a:r>
              <a:rPr lang="ru-RU" dirty="0" err="1"/>
              <a:t>опушенность</a:t>
            </a:r>
            <a:endParaRPr lang="ru-RU" dirty="0"/>
          </a:p>
          <a:p>
            <a:r>
              <a:rPr lang="ru-RU" dirty="0"/>
              <a:t>- тип плода</a:t>
            </a:r>
          </a:p>
          <a:p>
            <a:r>
              <a:rPr lang="ru-RU" dirty="0"/>
              <a:t>- запах (при обмывании горячей водой)</a:t>
            </a:r>
          </a:p>
          <a:p>
            <a:r>
              <a:rPr lang="ru-RU" dirty="0"/>
              <a:t>После размачивания раскладывают на чистом листе бумаги и определяют:</a:t>
            </a:r>
          </a:p>
          <a:p>
            <a:r>
              <a:rPr lang="ru-RU" dirty="0"/>
              <a:t>- форму</a:t>
            </a:r>
          </a:p>
          <a:p>
            <a:r>
              <a:rPr lang="ru-RU" dirty="0"/>
              <a:t>- размеры (длина и ширина)</a:t>
            </a:r>
          </a:p>
          <a:p>
            <a:r>
              <a:rPr lang="ru-RU" dirty="0"/>
              <a:t>- наличие особых деталей (пленчатый вырост, остаток чашечки)</a:t>
            </a:r>
          </a:p>
          <a:p>
            <a:r>
              <a:rPr lang="ru-RU" dirty="0"/>
              <a:t>Затем разрезают и изучают:</a:t>
            </a:r>
          </a:p>
          <a:p>
            <a:r>
              <a:rPr lang="ru-RU" dirty="0"/>
              <a:t>- наличие семян или косточек</a:t>
            </a:r>
          </a:p>
          <a:p>
            <a:r>
              <a:rPr lang="ru-RU" dirty="0"/>
              <a:t>- их форму и количество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871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08720"/>
            <a:ext cx="6696744" cy="4968552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/>
              <a:t>Анализ травы</a:t>
            </a:r>
            <a:endParaRPr lang="ru-RU" dirty="0"/>
          </a:p>
          <a:p>
            <a:r>
              <a:rPr lang="ru-RU" dirty="0"/>
              <a:t>Складывается из определения признаков различных морфологических групп:</a:t>
            </a:r>
          </a:p>
          <a:p>
            <a:r>
              <a:rPr lang="ru-RU" dirty="0"/>
              <a:t>Характеристика стебля:</a:t>
            </a:r>
          </a:p>
          <a:p>
            <a:r>
              <a:rPr lang="ru-RU" dirty="0"/>
              <a:t>- длина</a:t>
            </a:r>
          </a:p>
          <a:p>
            <a:r>
              <a:rPr lang="ru-RU" dirty="0"/>
              <a:t>- диаметр</a:t>
            </a:r>
          </a:p>
          <a:p>
            <a:r>
              <a:rPr lang="ru-RU" dirty="0"/>
              <a:t>- форма</a:t>
            </a:r>
          </a:p>
          <a:p>
            <a:r>
              <a:rPr lang="ru-RU" dirty="0"/>
              <a:t>- характер (ребристость и т.п.)</a:t>
            </a:r>
          </a:p>
          <a:p>
            <a:r>
              <a:rPr lang="ru-RU" dirty="0"/>
              <a:t>Затем определяют показатели листьев, цветков и плодов (см. выше).</a:t>
            </a:r>
          </a:p>
          <a:p>
            <a:r>
              <a:rPr lang="ru-RU" b="1" dirty="0"/>
              <a:t>Анализ коры</a:t>
            </a:r>
            <a:endParaRPr lang="ru-RU" dirty="0"/>
          </a:p>
          <a:p>
            <a:r>
              <a:rPr lang="ru-RU" dirty="0"/>
              <a:t>Определяются следующие показатели:</a:t>
            </a:r>
          </a:p>
          <a:p>
            <a:r>
              <a:rPr lang="ru-RU" dirty="0"/>
              <a:t>- длина и ширина</a:t>
            </a:r>
          </a:p>
          <a:p>
            <a:r>
              <a:rPr lang="ru-RU" dirty="0"/>
              <a:t>- форма кусков коры (</a:t>
            </a:r>
            <a:r>
              <a:rPr lang="ru-RU" dirty="0" err="1"/>
              <a:t>желобоватой</a:t>
            </a:r>
            <a:r>
              <a:rPr lang="ru-RU" dirty="0"/>
              <a:t> или трубчатой формы) или плоских кусков</a:t>
            </a:r>
          </a:p>
          <a:p>
            <a:r>
              <a:rPr lang="ru-RU" dirty="0"/>
              <a:t>- толщина коры (не более 6 мм, оптимально - 1-3 мм)</a:t>
            </a:r>
          </a:p>
          <a:p>
            <a:r>
              <a:rPr lang="ru-RU" dirty="0"/>
              <a:t>- характер внешней стороны (цвет, наличие чечевичек, их форма, размер, расположение)</a:t>
            </a:r>
          </a:p>
          <a:p>
            <a:r>
              <a:rPr lang="ru-RU" dirty="0"/>
              <a:t>- цвет и характер внутренней стороны (бурый, желтовато-зеленый, с точками или ребрышками или с гладкой поверхностью)</a:t>
            </a:r>
          </a:p>
          <a:p>
            <a:r>
              <a:rPr lang="ru-RU" dirty="0"/>
              <a:t>- запах при обливании горячей водой, при растирании</a:t>
            </a:r>
          </a:p>
          <a:p>
            <a:r>
              <a:rPr lang="ru-RU" dirty="0"/>
              <a:t>- вкус только в отваре</a:t>
            </a:r>
          </a:p>
          <a:p>
            <a:r>
              <a:rPr lang="ru-RU" b="1" dirty="0"/>
              <a:t>Анализ подземных органов</a:t>
            </a:r>
            <a:endParaRPr lang="ru-RU" dirty="0"/>
          </a:p>
          <a:p>
            <a:r>
              <a:rPr lang="ru-RU" dirty="0"/>
              <a:t>В сухом виде определяется:</a:t>
            </a:r>
          </a:p>
          <a:p>
            <a:r>
              <a:rPr lang="ru-RU" dirty="0"/>
              <a:t>- форма (цилиндрический, сплюснутый, изогнутый)</a:t>
            </a:r>
          </a:p>
          <a:p>
            <a:r>
              <a:rPr lang="ru-RU" dirty="0"/>
              <a:t>- цвет снаружи и на свежем изломе</a:t>
            </a:r>
          </a:p>
          <a:p>
            <a:r>
              <a:rPr lang="ru-RU" dirty="0"/>
              <a:t>- характер среза или излома (ровный, гладкий, занозистый, сильноволокнистый)</a:t>
            </a:r>
          </a:p>
          <a:p>
            <a:r>
              <a:rPr lang="ru-RU" dirty="0"/>
              <a:t>- запах часто определяется при измельчении или при обливании сырья горячей водой</a:t>
            </a:r>
          </a:p>
          <a:p>
            <a:r>
              <a:rPr lang="ru-RU" dirty="0"/>
              <a:t>- вкус только в отваре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110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6840760" cy="50405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Микроскопический анализ</a:t>
            </a:r>
          </a:p>
          <a:p>
            <a:r>
              <a:rPr lang="ru-RU" b="1" dirty="0"/>
              <a:t>Цель микроскопического анализа </a:t>
            </a:r>
            <a:r>
              <a:rPr lang="ru-RU" dirty="0"/>
              <a:t>- </a:t>
            </a:r>
            <a:r>
              <a:rPr lang="ru-RU" b="1" i="1" dirty="0"/>
              <a:t>определение подлинности</a:t>
            </a:r>
            <a:r>
              <a:rPr lang="ru-RU" dirty="0"/>
              <a:t> как цельного, так и измельченного ЛРС.</a:t>
            </a:r>
          </a:p>
          <a:p>
            <a:r>
              <a:rPr lang="ru-RU" dirty="0"/>
              <a:t>Задача микроскопического анализа - найти характерные диагностические признаки в общей картине анатомического строения различных органов, по которым изучаемый объект можно отличить от близких видов и примесей.</a:t>
            </a:r>
          </a:p>
          <a:p>
            <a:r>
              <a:rPr lang="ru-RU" dirty="0"/>
              <a:t>При анализе руководствуются НД на исследуемый вид сырья разделом "</a:t>
            </a:r>
            <a:r>
              <a:rPr lang="ru-RU" i="1" dirty="0"/>
              <a:t>Микроскопия</a:t>
            </a:r>
            <a:r>
              <a:rPr lang="ru-RU" dirty="0"/>
              <a:t>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574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6840760" cy="4968552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Микроскопический анализ листьев</a:t>
            </a:r>
          </a:p>
          <a:p>
            <a:r>
              <a:rPr lang="ru-RU" b="1" dirty="0"/>
              <a:t>Цельное, резаное и дробленое сырье.</a:t>
            </a:r>
            <a:r>
              <a:rPr lang="ru-RU" dirty="0"/>
              <a:t> Из тонких листьев готовят препараты листа с поверхности; из толстых и кожистых листьев при необходимости готовят поперечные срезы. Для приготовления микропрепарата листа с поверхности мелкие листья используют целиком, от крупных берут отдельные участки: край листа, зубчик по краю листа, участок главной жилки, верхушка листа и основание.</a:t>
            </a:r>
          </a:p>
          <a:p>
            <a:r>
              <a:rPr lang="ru-RU" dirty="0"/>
              <a:t>При рассматривании микропрепарата листа с поверхности обращают внимание на следующие </a:t>
            </a:r>
            <a:r>
              <a:rPr lang="ru-RU" b="1" i="1" dirty="0"/>
              <a:t>основные диагностические признаки</a:t>
            </a:r>
            <a:r>
              <a:rPr lang="ru-RU" dirty="0"/>
              <a:t>: строение эпидермиса, тип устьиц, характер трихом (волоски, железки), наличие и форму кристаллических включений, механической ткани, вместилищ, млечников, секреторных каналов и т.д.</a:t>
            </a:r>
          </a:p>
          <a:p>
            <a:r>
              <a:rPr lang="ru-RU" b="1" dirty="0"/>
              <a:t>Эпидермис листьев</a:t>
            </a:r>
            <a:r>
              <a:rPr lang="ru-RU" dirty="0"/>
              <a:t> характеризуется определенной формой клеток - изодиаметрической или удлиненной с прямыми или извилистыми боковыми стенками, с тонкими или утолщенными оболочками, с четковидными утолщениями боковых (антиклинальных) стенок.</a:t>
            </a:r>
          </a:p>
          <a:p>
            <a:r>
              <a:rPr lang="ru-RU" b="1" dirty="0"/>
              <a:t>Характерен тип устьиц</a:t>
            </a:r>
            <a:r>
              <a:rPr lang="ru-RU" dirty="0"/>
              <a:t>, определяемый числом и расположением </a:t>
            </a:r>
            <a:r>
              <a:rPr lang="ru-RU" dirty="0" err="1"/>
              <a:t>околоустьичных</a:t>
            </a:r>
            <a:r>
              <a:rPr lang="ru-RU" dirty="0"/>
              <a:t> клеток эпидермиса.</a:t>
            </a:r>
          </a:p>
          <a:p>
            <a:r>
              <a:rPr lang="ru-RU" dirty="0"/>
              <a:t>У двудольных различают четыре основных типа </a:t>
            </a:r>
            <a:r>
              <a:rPr lang="ru-RU" dirty="0" err="1"/>
              <a:t>устьичного</a:t>
            </a:r>
            <a:r>
              <a:rPr lang="ru-RU" dirty="0"/>
              <a:t> комплекса:</a:t>
            </a:r>
          </a:p>
          <a:p>
            <a:r>
              <a:rPr lang="ru-RU" dirty="0"/>
              <a:t> </a:t>
            </a:r>
            <a:r>
              <a:rPr lang="ru-RU" b="1" i="1" dirty="0" err="1"/>
              <a:t>аномоцитный</a:t>
            </a:r>
            <a:r>
              <a:rPr lang="ru-RU" dirty="0"/>
              <a:t> (или </a:t>
            </a:r>
            <a:r>
              <a:rPr lang="ru-RU" dirty="0" err="1"/>
              <a:t>ранункулоидный</a:t>
            </a:r>
            <a:r>
              <a:rPr lang="ru-RU" dirty="0"/>
              <a:t>) - устьица окружены неопределенным числом клеток, не отличающихся по форме и размерам от остальных клеток эпидермиса;</a:t>
            </a:r>
          </a:p>
          <a:p>
            <a:r>
              <a:rPr lang="ru-RU" dirty="0"/>
              <a:t> </a:t>
            </a:r>
            <a:r>
              <a:rPr lang="ru-RU" b="1" i="1" dirty="0" err="1"/>
              <a:t>анизоцитный</a:t>
            </a:r>
            <a:r>
              <a:rPr lang="ru-RU" dirty="0"/>
              <a:t> (или </a:t>
            </a:r>
            <a:r>
              <a:rPr lang="ru-RU" dirty="0" err="1"/>
              <a:t>круцифероидный</a:t>
            </a:r>
            <a:r>
              <a:rPr lang="ru-RU" dirty="0"/>
              <a:t>) - устьица окружены тремя </a:t>
            </a:r>
            <a:r>
              <a:rPr lang="ru-RU" dirty="0" err="1"/>
              <a:t>околоустьичными</a:t>
            </a:r>
            <a:r>
              <a:rPr lang="ru-RU" dirty="0"/>
              <a:t> клетками, из которых одна значительно меньше двух других;</a:t>
            </a:r>
          </a:p>
          <a:p>
            <a:r>
              <a:rPr lang="ru-RU" dirty="0"/>
              <a:t> </a:t>
            </a:r>
            <a:r>
              <a:rPr lang="ru-RU" b="1" i="1" dirty="0" err="1"/>
              <a:t>парацитный</a:t>
            </a:r>
            <a:r>
              <a:rPr lang="ru-RU" dirty="0"/>
              <a:t> (или </a:t>
            </a:r>
            <a:r>
              <a:rPr lang="ru-RU" dirty="0" err="1"/>
              <a:t>рубиацеоидный</a:t>
            </a:r>
            <a:r>
              <a:rPr lang="ru-RU" dirty="0"/>
              <a:t>) - с каждой стороны устьица, вдоль его продольной оси расположены по одной или более </a:t>
            </a:r>
            <a:r>
              <a:rPr lang="ru-RU" dirty="0" err="1"/>
              <a:t>околоустьичных</a:t>
            </a:r>
            <a:r>
              <a:rPr lang="ru-RU" dirty="0"/>
              <a:t> клеток;</a:t>
            </a:r>
          </a:p>
          <a:p>
            <a:r>
              <a:rPr lang="ru-RU" dirty="0"/>
              <a:t> </a:t>
            </a:r>
            <a:r>
              <a:rPr lang="ru-RU" b="1" i="1" dirty="0" err="1"/>
              <a:t>диацитный</a:t>
            </a:r>
            <a:r>
              <a:rPr lang="ru-RU" dirty="0"/>
              <a:t> (или </a:t>
            </a:r>
            <a:r>
              <a:rPr lang="ru-RU" dirty="0" err="1"/>
              <a:t>кариофиллоидный</a:t>
            </a:r>
            <a:r>
              <a:rPr lang="ru-RU" dirty="0"/>
              <a:t>) - устьица окружены двумя </a:t>
            </a:r>
            <a:r>
              <a:rPr lang="ru-RU" dirty="0" err="1"/>
              <a:t>околоустьичными</a:t>
            </a:r>
            <a:r>
              <a:rPr lang="ru-RU" dirty="0"/>
              <a:t> клетками, смежные стенки которых перпендикулярны </a:t>
            </a:r>
            <a:r>
              <a:rPr lang="ru-RU" dirty="0" err="1"/>
              <a:t>устьичной</a:t>
            </a:r>
            <a:r>
              <a:rPr lang="ru-RU" dirty="0"/>
              <a:t> щели.</a:t>
            </a:r>
          </a:p>
          <a:p>
            <a:r>
              <a:rPr lang="ru-RU" dirty="0" err="1"/>
              <a:t>Эпидермальные</a:t>
            </a:r>
            <a:r>
              <a:rPr lang="ru-RU" dirty="0"/>
              <a:t> клетки, окружающие волосок, нередко образуют розетку, что является важным диагностическим признаком.</a:t>
            </a:r>
          </a:p>
          <a:p>
            <a:r>
              <a:rPr lang="ru-RU" dirty="0"/>
              <a:t>Важное диагностическое значение имеют </a:t>
            </a:r>
            <a:r>
              <a:rPr lang="ru-RU" b="1" dirty="0"/>
              <a:t>трихомы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555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6912768" cy="489654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Наиболее распространенным типом трихом являются </a:t>
            </a:r>
            <a:r>
              <a:rPr lang="ru-RU" b="1" dirty="0"/>
              <a:t>волоски</a:t>
            </a:r>
            <a:r>
              <a:rPr lang="ru-RU" dirty="0"/>
              <a:t>. Они подразделяются на </a:t>
            </a:r>
            <a:r>
              <a:rPr lang="ru-RU" b="1" i="1" dirty="0"/>
              <a:t>одно-</a:t>
            </a:r>
            <a:r>
              <a:rPr lang="ru-RU" dirty="0"/>
              <a:t> и </a:t>
            </a:r>
            <a:r>
              <a:rPr lang="ru-RU" b="1" i="1" dirty="0"/>
              <a:t>многоклеточные</a:t>
            </a:r>
            <a:r>
              <a:rPr lang="ru-RU" dirty="0"/>
              <a:t>, </a:t>
            </a:r>
            <a:r>
              <a:rPr lang="ru-RU" b="1" i="1" dirty="0"/>
              <a:t>простые</a:t>
            </a:r>
            <a:r>
              <a:rPr lang="ru-RU" dirty="0"/>
              <a:t> и </a:t>
            </a:r>
            <a:r>
              <a:rPr lang="ru-RU" b="1" i="1" dirty="0"/>
              <a:t>головчатые</a:t>
            </a:r>
            <a:r>
              <a:rPr lang="ru-RU" dirty="0"/>
              <a:t> (железистые).</a:t>
            </a:r>
          </a:p>
          <a:p>
            <a:r>
              <a:rPr lang="ru-RU" dirty="0"/>
              <a:t> </a:t>
            </a:r>
            <a:r>
              <a:rPr lang="ru-RU" b="1" i="1" dirty="0"/>
              <a:t>Простые волоски</a:t>
            </a:r>
            <a:r>
              <a:rPr lang="ru-RU" dirty="0"/>
              <a:t> могут быть однорядными, двурядными, многорядными, пучковыми, неразветвленными и разветвленными (звездчатые, ветвистые, Т-образные), с тонкими или толстыми стенками. Их поверхность гладкая, бородавчатая, или продольно складчатая, что зависит от особенностей кутикулы, покрывающей волосок.</a:t>
            </a:r>
          </a:p>
          <a:p>
            <a:r>
              <a:rPr lang="ru-RU" dirty="0"/>
              <a:t> Еще более разнообразны </a:t>
            </a:r>
            <a:r>
              <a:rPr lang="ru-RU" b="1" i="1" dirty="0"/>
              <a:t>головчатые волоски</a:t>
            </a:r>
            <a:r>
              <a:rPr lang="ru-RU" dirty="0"/>
              <a:t>, которые различаются как строением ножки (одно-, двух- или многоклеточной), так и формой и строением головки (шаровидной, овальной или иной формы, одно-, двух- или многоклеточной, с содержимым или без него).</a:t>
            </a:r>
          </a:p>
          <a:p>
            <a:r>
              <a:rPr lang="ru-RU" dirty="0"/>
              <a:t>Другой тип </a:t>
            </a:r>
            <a:r>
              <a:rPr lang="ru-RU" dirty="0" err="1"/>
              <a:t>эпидермальных</a:t>
            </a:r>
            <a:r>
              <a:rPr lang="ru-RU" dirty="0"/>
              <a:t> образований (трихом) - </a:t>
            </a:r>
            <a:r>
              <a:rPr lang="ru-RU" b="1" dirty="0"/>
              <a:t>железки</a:t>
            </a:r>
            <a:r>
              <a:rPr lang="ru-RU" dirty="0"/>
              <a:t>. Они свойственны многим растениям и целым семействам, характеризуются определенной формой и строением. Как правило, в железках локализуется эфирное масло, но встречаются и другие включения (алкалоиды у белены и дурмана) или железки лишены содержимого.</a:t>
            </a:r>
          </a:p>
          <a:p>
            <a:r>
              <a:rPr lang="ru-RU" dirty="0"/>
              <a:t>В диагностике листьев имеют значение различные </a:t>
            </a:r>
            <a:r>
              <a:rPr lang="ru-RU" b="1" dirty="0"/>
              <a:t>вместилища</a:t>
            </a:r>
            <a:r>
              <a:rPr lang="ru-RU" dirty="0"/>
              <a:t> с эфирным маслом, слизью, смолами и другими гидрофобными веществами:</a:t>
            </a:r>
          </a:p>
          <a:p>
            <a:r>
              <a:rPr lang="ru-RU" dirty="0"/>
              <a:t> </a:t>
            </a:r>
            <a:r>
              <a:rPr lang="ru-RU" b="1" dirty="0" err="1"/>
              <a:t>схизогенные</a:t>
            </a:r>
            <a:r>
              <a:rPr lang="ru-RU" b="1" dirty="0"/>
              <a:t>, лизигенные или </a:t>
            </a:r>
            <a:r>
              <a:rPr lang="ru-RU" b="1" dirty="0" err="1"/>
              <a:t>схизо</a:t>
            </a:r>
            <a:r>
              <a:rPr lang="ru-RU" b="1" dirty="0"/>
              <a:t>-лизигенные</a:t>
            </a:r>
            <a:r>
              <a:rPr lang="ru-RU" dirty="0"/>
              <a:t> вместилища, расположенные в мезофилле листа;</a:t>
            </a:r>
          </a:p>
          <a:p>
            <a:r>
              <a:rPr lang="ru-RU" dirty="0"/>
              <a:t> </a:t>
            </a:r>
            <a:r>
              <a:rPr lang="ru-RU" b="1" dirty="0"/>
              <a:t>млечники, секреторные каналы</a:t>
            </a:r>
            <a:r>
              <a:rPr lang="ru-RU" dirty="0"/>
              <a:t>, обычно сопровождающие проводящие пучки, жилки.</a:t>
            </a:r>
          </a:p>
          <a:p>
            <a:r>
              <a:rPr lang="ru-RU" b="1" dirty="0"/>
              <a:t>Кристаллы оксалата кальция</a:t>
            </a:r>
            <a:r>
              <a:rPr lang="ru-RU" dirty="0"/>
              <a:t> могут быть разнообразной формы и размеров:</a:t>
            </a:r>
          </a:p>
          <a:p>
            <a:r>
              <a:rPr lang="ru-RU" dirty="0"/>
              <a:t> </a:t>
            </a:r>
            <a:r>
              <a:rPr lang="ru-RU" b="1" i="1" dirty="0"/>
              <a:t>одиночные кристаллы</a:t>
            </a:r>
            <a:r>
              <a:rPr lang="ru-RU" dirty="0"/>
              <a:t> призматической формы;</a:t>
            </a:r>
          </a:p>
          <a:p>
            <a:r>
              <a:rPr lang="ru-RU" dirty="0"/>
              <a:t> в виде мелких иголочек, собранных пучками (</a:t>
            </a:r>
            <a:r>
              <a:rPr lang="ru-RU" b="1" i="1" dirty="0"/>
              <a:t>рафиды</a:t>
            </a:r>
            <a:r>
              <a:rPr lang="ru-RU" dirty="0"/>
              <a:t>);</a:t>
            </a:r>
          </a:p>
          <a:p>
            <a:r>
              <a:rPr lang="ru-RU" dirty="0"/>
              <a:t> сростки кристаллов (</a:t>
            </a:r>
            <a:r>
              <a:rPr lang="ru-RU" b="1" i="1" dirty="0"/>
              <a:t>друзы, сферокристаллы</a:t>
            </a:r>
            <a:r>
              <a:rPr lang="ru-RU" dirty="0"/>
              <a:t>);</a:t>
            </a:r>
          </a:p>
          <a:p>
            <a:r>
              <a:rPr lang="ru-RU" dirty="0"/>
              <a:t> скопления кристаллов (</a:t>
            </a:r>
            <a:r>
              <a:rPr lang="ru-RU" b="1" i="1" dirty="0"/>
              <a:t>кристаллический песок</a:t>
            </a:r>
            <a:r>
              <a:rPr lang="ru-RU" dirty="0"/>
              <a:t>).</a:t>
            </a:r>
          </a:p>
          <a:p>
            <a:r>
              <a:rPr lang="ru-RU" dirty="0"/>
              <a:t>Клетки с кристаллами могут располагаться среди клеток мезофилла или образовывать </a:t>
            </a:r>
            <a:r>
              <a:rPr lang="ru-RU" dirty="0" err="1"/>
              <a:t>кристаллоносную</a:t>
            </a:r>
            <a:r>
              <a:rPr lang="ru-RU" dirty="0"/>
              <a:t> обкладку вокруг проводящих пучков (</a:t>
            </a:r>
            <a:r>
              <a:rPr lang="ru-RU" dirty="0" err="1"/>
              <a:t>сенна</a:t>
            </a:r>
            <a:r>
              <a:rPr lang="ru-RU" dirty="0"/>
              <a:t>) или групп волокон.</a:t>
            </a:r>
          </a:p>
          <a:p>
            <a:r>
              <a:rPr lang="ru-RU" dirty="0"/>
              <a:t>Изучив </a:t>
            </a:r>
            <a:r>
              <a:rPr lang="ru-RU" b="1" i="1" dirty="0"/>
              <a:t>микроскопические диагностические признаки</a:t>
            </a:r>
            <a:r>
              <a:rPr lang="ru-RU" dirty="0"/>
              <a:t>, их сравнивают с требованиями НД на данный вид сырья в разделе "</a:t>
            </a:r>
            <a:r>
              <a:rPr lang="ru-RU" i="1" dirty="0"/>
              <a:t>Микроскопия</a:t>
            </a:r>
            <a:r>
              <a:rPr lang="ru-RU" dirty="0"/>
              <a:t>" и делают заключение о подлинности ЛРС.</a:t>
            </a:r>
          </a:p>
          <a:p>
            <a:r>
              <a:rPr lang="ru-RU" dirty="0"/>
              <a:t>Техника микроскопического (включая люминесцентную микроскопию) исследования ЛРС подробно изложена в общих статьях ГФ XI, перечисленных выше.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78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6984776" cy="48965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Товароведческий анализ</a:t>
            </a:r>
          </a:p>
          <a:p>
            <a:r>
              <a:rPr lang="ru-RU" dirty="0"/>
              <a:t>цель анализа</a:t>
            </a:r>
          </a:p>
          <a:p>
            <a:r>
              <a:rPr lang="ru-RU" dirty="0"/>
              <a:t>Товароведческий анализ</a:t>
            </a:r>
          </a:p>
          <a:p>
            <a:r>
              <a:rPr lang="ru-RU" dirty="0"/>
              <a:t>цель анализа</a:t>
            </a:r>
          </a:p>
          <a:p>
            <a:r>
              <a:rPr lang="ru-RU" dirty="0"/>
              <a:t>первый этап товароведческого анализа</a:t>
            </a:r>
          </a:p>
          <a:p>
            <a:r>
              <a:rPr lang="ru-RU" dirty="0"/>
              <a:t>второй этап товароведческого анализа</a:t>
            </a:r>
          </a:p>
          <a:p>
            <a:r>
              <a:rPr lang="ru-RU" dirty="0"/>
              <a:t>третий этап товароведческого анализа</a:t>
            </a:r>
          </a:p>
          <a:p>
            <a:r>
              <a:rPr lang="ru-RU" dirty="0"/>
              <a:t>четвертый этап товароведческого анализа</a:t>
            </a:r>
          </a:p>
          <a:p>
            <a:r>
              <a:rPr lang="ru-RU" dirty="0"/>
              <a:t>Цель товароведческого анализа - определить подлинность, чистоту и доброкачественность лекарственного сырья. Проводится на складе в контрольно-аналитической </a:t>
            </a:r>
            <a:r>
              <a:rPr lang="ru-RU" dirty="0" err="1"/>
              <a:t>лаборатории.</a:t>
            </a:r>
            <a:r>
              <a:rPr lang="ru-RU" b="1" i="1" dirty="0" err="1" smtClean="0"/>
              <a:t>Цель</a:t>
            </a:r>
            <a:r>
              <a:rPr lang="ru-RU" b="1" i="1" dirty="0" smtClean="0"/>
              <a:t> </a:t>
            </a:r>
            <a:r>
              <a:rPr lang="ru-RU" b="1" i="1" dirty="0"/>
              <a:t>товароведческого анализа</a:t>
            </a:r>
            <a:r>
              <a:rPr lang="ru-RU" dirty="0"/>
              <a:t> - определить подлинность, чистоту и доброкачественность лекарственного сырья. Проводится на складе в контрольно-аналитической лаборатории.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973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6840760" cy="482453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Первый этап товароведческого анализа</a:t>
            </a:r>
            <a:r>
              <a:rPr lang="ru-RU" dirty="0"/>
              <a:t> (прием и проверка документов партии сырья) производится в приемном отделении склада. </a:t>
            </a:r>
            <a:r>
              <a:rPr lang="ru-RU" i="1" dirty="0"/>
              <a:t>Партия сырья</a:t>
            </a:r>
            <a:r>
              <a:rPr lang="ru-RU" dirty="0"/>
              <a:t> - сырье, поступившее одновременно от одного поставщика с одними оправдательными документами о качестве. Партия по весу должна быть не менее 50 кг. Отдельные ящики или мешки в партии называются </a:t>
            </a:r>
            <a:r>
              <a:rPr lang="ru-RU" i="1" dirty="0"/>
              <a:t>местами</a:t>
            </a:r>
            <a:r>
              <a:rPr lang="ru-RU" dirty="0"/>
              <a:t> в партии.</a:t>
            </a:r>
          </a:p>
          <a:p>
            <a:r>
              <a:rPr lang="ru-RU" dirty="0"/>
              <a:t>1) Прежде всего при поступлении партии сырья на склад от поставщика проверяется наличие и качество оправдательных документов. Вначале проверяется накладная, затем сертификат качества (качественное удостоверение) или протокол анализа завода изготовителя и т.д.</a:t>
            </a:r>
          </a:p>
          <a:p>
            <a:r>
              <a:rPr lang="ru-RU" dirty="0"/>
              <a:t>2) Внешний осмотр партии сырья: на наличие подмоченных мест и на наличие мест с нарушенной целостностью упаковки (места с нарушенной целостностью анализируются отдельно).</a:t>
            </a:r>
          </a:p>
          <a:p>
            <a:r>
              <a:rPr lang="ru-RU" dirty="0"/>
              <a:t>3) Подсчет количества мест для вскрытия: если на склад поступило от 1 до 5 мест, то вскрывают все; если на склад поступило от 6 до 50 мест, то любые 5 мест; если на склад поступило свыше 50 мест, то вскрывают 10% мест.</a:t>
            </a:r>
          </a:p>
          <a:p>
            <a:r>
              <a:rPr lang="ru-RU" dirty="0"/>
              <a:t>4) Вскрытие мест. Сырье бракуется без анализа, если:</a:t>
            </a:r>
          </a:p>
          <a:p>
            <a:r>
              <a:rPr lang="ru-RU" dirty="0"/>
              <a:t>- при вскрытии обнаруживается затхлый запах, не исчезающий при проветривании в течение суток</a:t>
            </a:r>
          </a:p>
          <a:p>
            <a:r>
              <a:rPr lang="ru-RU" dirty="0"/>
              <a:t>- если отсутствует естественный запах, или присутствует несвойственный запах сырья</a:t>
            </a:r>
          </a:p>
          <a:p>
            <a:r>
              <a:rPr lang="ru-RU" dirty="0"/>
              <a:t>- явно бросаются в глаза механические примеси</a:t>
            </a:r>
          </a:p>
          <a:p>
            <a:r>
              <a:rPr lang="ru-RU" dirty="0"/>
              <a:t>- при наличии явных вредителей и/или ядовитых растений</a:t>
            </a:r>
          </a:p>
          <a:p>
            <a:r>
              <a:rPr lang="ru-RU" dirty="0"/>
              <a:t>В этом случае создается специальная комиссия и составляется акт браковки сырья, после этого вызывается поставщик.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92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696744" cy="482453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Второй этап товароведческого анализа</a:t>
            </a:r>
            <a:r>
              <a:rPr lang="ru-RU" dirty="0"/>
              <a:t> (взятие средней пробы и пробы на поврежденность амбарными вредителями) производится в приемном отделении склада.</a:t>
            </a:r>
          </a:p>
          <a:p>
            <a:r>
              <a:rPr lang="ru-RU" dirty="0"/>
              <a:t>1) Отбор средней пробы для анализа. Из каждого вскрытого места берут три точечных пробы (выемки) из разных мест: сверху, снизу и из середины, отступая от поверхности сырья на 10 см вглубь, чтобы не было заведомо больше сырья с повышенной влажностью и </a:t>
            </a:r>
            <a:r>
              <a:rPr lang="ru-RU" dirty="0" err="1"/>
              <a:t>измельченностью</a:t>
            </a:r>
            <a:r>
              <a:rPr lang="ru-RU" dirty="0"/>
              <a:t>. Выемки берутся вручную, если сырье крупное; если сырье мелкое и/или сыпучее, то используют зерновой щуп.</a:t>
            </a:r>
          </a:p>
          <a:p>
            <a:r>
              <a:rPr lang="ru-RU" dirty="0"/>
              <a:t>Все выемки проверяются на однородность и смешиваются вместе - получается общая (объединенная) проба. Из этой объединенной пробы методом </a:t>
            </a:r>
            <a:r>
              <a:rPr lang="ru-RU" dirty="0" err="1"/>
              <a:t>квартования</a:t>
            </a:r>
            <a:r>
              <a:rPr lang="ru-RU" dirty="0"/>
              <a:t> берется </a:t>
            </a:r>
            <a:r>
              <a:rPr lang="ru-RU" i="1" dirty="0"/>
              <a:t>средняя проба</a:t>
            </a:r>
            <a:r>
              <a:rPr lang="ru-RU" dirty="0"/>
              <a:t>, вес которой указан в ГФ XI, том 2, с. 267.</a:t>
            </a:r>
          </a:p>
          <a:p>
            <a:r>
              <a:rPr lang="ru-RU" dirty="0"/>
              <a:t>Для взятия средней пробы методом </a:t>
            </a:r>
            <a:r>
              <a:rPr lang="ru-RU" dirty="0" err="1"/>
              <a:t>квартования</a:t>
            </a:r>
            <a:r>
              <a:rPr lang="ru-RU" dirty="0"/>
              <a:t> общая проба раскладывается на столе в виде квадрата высотой не более 3 см, делится по диагонали на четыре треугольника. Два противоположных треугольника объединяются и взвешиваются - вес должен быть равен весу средней пробы. Два оставшихся треугольника в общей пробе объединяются вместе и из них берется проба на пораженность амбарными вредителями.</a:t>
            </a:r>
          </a:p>
          <a:p>
            <a:r>
              <a:rPr lang="ru-RU" dirty="0"/>
              <a:t>Средняя проба упаковывается в целлофановый пакет и снабжается двумя этикетками (одна внутрь, одна снаружи). Содержание этикетки: наименование сырья, поставщик, масса средней пробы, дата отбора средней пробы, подпись лица, взявшего среднюю пробу.</a:t>
            </a:r>
          </a:p>
          <a:p>
            <a:r>
              <a:rPr lang="ru-RU" dirty="0"/>
              <a:t>Проба на поврежденность амбарными вредителями помещается в стеклянную банку с притертой пробкой и также снабжается двумя этикетками. По весу проба на поврежденность амбарными вредителями разная: для крупного сырья - 1 кг, для мелкого - 0,5 кг.</a:t>
            </a:r>
          </a:p>
          <a:p>
            <a:r>
              <a:rPr lang="ru-RU" dirty="0"/>
              <a:t>Затем эти пробы отправляются на анализ в лабораторию склада.</a:t>
            </a:r>
          </a:p>
        </p:txBody>
      </p:sp>
    </p:spTree>
    <p:extLst>
      <p:ext uri="{BB962C8B-B14F-4D97-AF65-F5344CB8AC3E}">
        <p14:creationId xmlns:p14="http://schemas.microsoft.com/office/powerpoint/2010/main" val="261797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6965245" cy="120248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dirty="0"/>
              <a:t>Занятие </a:t>
            </a:r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1. Анализ </a:t>
            </a:r>
            <a:r>
              <a:rPr lang="ru-RU" dirty="0"/>
              <a:t>лекарственного растительного сырья. Макроскопический и микроскопический метод анализа лекарственного растительного сырья. </a:t>
            </a:r>
            <a:endParaRPr lang="ru-RU" dirty="0" smtClean="0"/>
          </a:p>
          <a:p>
            <a:r>
              <a:rPr lang="ru-RU" dirty="0" smtClean="0"/>
              <a:t>Тема 2. Товароведческий </a:t>
            </a:r>
            <a:r>
              <a:rPr lang="ru-RU" dirty="0"/>
              <a:t>метод анализа лекарственного растительного сырья.</a:t>
            </a:r>
          </a:p>
        </p:txBody>
      </p:sp>
    </p:spTree>
    <p:extLst>
      <p:ext uri="{BB962C8B-B14F-4D97-AF65-F5344CB8AC3E}">
        <p14:creationId xmlns:p14="http://schemas.microsoft.com/office/powerpoint/2010/main" val="3127359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6984776" cy="496855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Третий этап товароведческого анализа</a:t>
            </a:r>
            <a:r>
              <a:rPr lang="ru-RU" dirty="0"/>
              <a:t> (анализ средней пробы в контрольно-аналитической лаборатории).</a:t>
            </a:r>
          </a:p>
          <a:p>
            <a:r>
              <a:rPr lang="ru-RU" dirty="0"/>
              <a:t>При получении средней пробы она взвешивается, затем методом </a:t>
            </a:r>
            <a:r>
              <a:rPr lang="ru-RU" dirty="0" err="1"/>
              <a:t>квартования</a:t>
            </a:r>
            <a:r>
              <a:rPr lang="ru-RU" dirty="0"/>
              <a:t> берутся три аналитические пробы, вес которых также указан в ГФ XI, том</a:t>
            </a:r>
          </a:p>
          <a:p>
            <a:r>
              <a:rPr lang="ru-RU" dirty="0"/>
              <a:t>Аналитические пробы анализируются отдельно:</a:t>
            </a:r>
          </a:p>
          <a:p>
            <a:r>
              <a:rPr lang="ru-RU" i="1" dirty="0"/>
              <a:t>Анализ первой аналитической пробы:</a:t>
            </a:r>
            <a:endParaRPr lang="ru-RU" dirty="0"/>
          </a:p>
          <a:p>
            <a:r>
              <a:rPr lang="ru-RU" dirty="0"/>
              <a:t>Раскладывается на столе и производится макроскопический анализ в соответствии с внешними признаками, затем проба просеивается через сито с определенным диаметром отверстия, указанным в ГФ XI. То, что отсеялось, взвешивается и определяется в процентах (масса первой аналитической пробы берется за 100%) - так находится </a:t>
            </a:r>
            <a:r>
              <a:rPr lang="ru-RU" dirty="0" err="1"/>
              <a:t>измельченность</a:t>
            </a:r>
            <a:r>
              <a:rPr lang="ru-RU" dirty="0"/>
              <a:t> в процентах.</a:t>
            </a:r>
          </a:p>
          <a:p>
            <a:r>
              <a:rPr lang="ru-RU" dirty="0"/>
              <a:t>Далее в первой аналитической пробе ищут примеси, которые указаны в фармакопейной статье на данное сырье в параграфе "числовые показатели". Когда все примеси выделены, их определяют в процентах и устанавливают соответствие по чистоте требованиям Государственной Фармакопеи.</a:t>
            </a:r>
          </a:p>
          <a:p>
            <a:r>
              <a:rPr lang="ru-RU" i="1" dirty="0"/>
              <a:t>Анализ второй аналитической пробы:</a:t>
            </a:r>
            <a:endParaRPr lang="ru-RU" dirty="0"/>
          </a:p>
          <a:p>
            <a:r>
              <a:rPr lang="ru-RU" dirty="0"/>
              <a:t>Из данной пробы берется навеска и помещается в бюкс, </a:t>
            </a:r>
            <a:r>
              <a:rPr lang="ru-RU" dirty="0" err="1"/>
              <a:t>котрый</a:t>
            </a:r>
            <a:r>
              <a:rPr lang="ru-RU" dirty="0"/>
              <a:t> затем помещается в сушильный шкаф и выдерживается при температуре 100°C в течение часа, и затем охлаждается в </a:t>
            </a:r>
            <a:r>
              <a:rPr lang="ru-RU" dirty="0" err="1"/>
              <a:t>эксиккаторе</a:t>
            </a:r>
            <a:r>
              <a:rPr lang="ru-RU" dirty="0"/>
              <a:t>. После этого сырье взвешивают: потеря в массе в процентах определяет влажность сырья.</a:t>
            </a:r>
          </a:p>
          <a:p>
            <a:r>
              <a:rPr lang="ru-RU" i="1" dirty="0"/>
              <a:t>Анализ третьей аналитической пробы:</a:t>
            </a:r>
            <a:endParaRPr lang="ru-RU" dirty="0"/>
          </a:p>
          <a:p>
            <a:r>
              <a:rPr lang="ru-RU" dirty="0"/>
              <a:t>Из данной пробы берется точная навеска и помещается в тигель, затем сжигается в муфельной печи, прокаливается, охлаждается и взвешивается - таким образом находят процент общей золы. Оставшуюся золу растворяют в 10% H</a:t>
            </a:r>
            <a:r>
              <a:rPr lang="ru-RU" baseline="-25000" dirty="0"/>
              <a:t>2</a:t>
            </a:r>
            <a:r>
              <a:rPr lang="ru-RU" dirty="0"/>
              <a:t>SO</a:t>
            </a:r>
            <a:r>
              <a:rPr lang="ru-RU" baseline="-25000" dirty="0"/>
              <a:t>4</a:t>
            </a:r>
            <a:r>
              <a:rPr lang="ru-RU" dirty="0"/>
              <a:t>. Это говорит о наличии минеральных примесей.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872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056784" cy="482453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Четвертый этап товароведческого анализа</a:t>
            </a:r>
            <a:endParaRPr lang="ru-RU" dirty="0"/>
          </a:p>
          <a:p>
            <a:r>
              <a:rPr lang="ru-RU" dirty="0"/>
              <a:t>По результатам анализа в контрольно-аналитической лаборатории оформляется документ о качестве - </a:t>
            </a:r>
            <a:r>
              <a:rPr lang="ru-RU" i="1" dirty="0"/>
              <a:t>аналитический паспорт</a:t>
            </a:r>
            <a:r>
              <a:rPr lang="ru-RU" dirty="0"/>
              <a:t>, куда заносятся все данные о сырье при его поступлении и результаты анализа, которые говорят о подлинности и доброкачественности сырья. Далее делается заключение о возможности применять и реализовывать данное сырье и на основании какого нормативно-технического документа проведен анализ. Аналитический паспорт подписывается провизором-аналитиком, непосредственно проводившим анализ, и заведующим контрольно-аналитической лаборатории. Обычно на обратной стороне этого же документа пишется </a:t>
            </a:r>
            <a:r>
              <a:rPr lang="ru-RU" i="1" dirty="0"/>
              <a:t>сертификат соответствия</a:t>
            </a:r>
            <a:r>
              <a:rPr lang="ru-RU" dirty="0"/>
              <a:t>, который еще раз подтверждает качество сырья и дает возможность реализовать его в пределах области или республики. Например, если анализ проведен в Нижегородском центре контроля качества лекарственного сырья, то такое сырье можно реализовывать только в пределах Нижегородской области. В пределах России реализуется сырье только с российским сертификатом качества.</a:t>
            </a:r>
          </a:p>
          <a:p>
            <a:r>
              <a:rPr lang="ru-RU" dirty="0"/>
              <a:t>Эти документы имеют юридическую силу, оформляются только чернилами, без помарок, подтверждаются подписями и печатями.</a:t>
            </a:r>
          </a:p>
          <a:p>
            <a:r>
              <a:rPr lang="ru-RU"/>
              <a:t/>
            </a:r>
            <a:br>
              <a:rPr lang="ru-RU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96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Изучить методы макроскопического и микроскопического анализа лекарственного растительного сырья.</a:t>
            </a:r>
          </a:p>
          <a:p>
            <a:r>
              <a:rPr lang="ru-RU" dirty="0" smtClean="0"/>
              <a:t>Изучение </a:t>
            </a:r>
            <a:r>
              <a:rPr lang="ru-RU" dirty="0"/>
              <a:t>товароведческого  метода анализа лекарственного растительного сырья..</a:t>
            </a:r>
          </a:p>
          <a:p>
            <a:r>
              <a:rPr lang="ru-RU" dirty="0" smtClean="0"/>
              <a:t>Освоение </a:t>
            </a:r>
            <a:r>
              <a:rPr lang="ru-RU" dirty="0"/>
              <a:t>практических навыков по проведению микроскопии лекарственного растительного сырья и проведение полного анализа готовых </a:t>
            </a:r>
            <a:r>
              <a:rPr lang="ru-RU" dirty="0" err="1"/>
              <a:t>фитопрепаратов</a:t>
            </a:r>
            <a:r>
              <a:rPr lang="ru-RU" dirty="0"/>
              <a:t>, применяемых в фитотерапии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Цель занятия: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0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-общее понятие о технике безопасности работы в химических испытательных лабораториях, </a:t>
            </a:r>
            <a:r>
              <a:rPr lang="ru-RU" dirty="0" err="1"/>
              <a:t>стндартизации</a:t>
            </a:r>
            <a:r>
              <a:rPr lang="ru-RU" dirty="0"/>
              <a:t>, стандартах, законах используемых при стандартизации, лекарственных растениях, лекарственном растительном сырье, понятие о биологически активных веществах, знакомство с ГФ , </a:t>
            </a:r>
          </a:p>
          <a:p>
            <a:r>
              <a:rPr lang="ru-RU" dirty="0"/>
              <a:t>-ознакомиться с общей номенклатурой лекарственных растений, лекарственным растительным сырьем и </a:t>
            </a:r>
            <a:r>
              <a:rPr lang="ru-RU" dirty="0" err="1"/>
              <a:t>фитопрепаратов</a:t>
            </a:r>
            <a:r>
              <a:rPr lang="ru-RU" dirty="0"/>
              <a:t> в готовой форме, используемых при стандартизации и контроле качества в испытательных лабораториях.</a:t>
            </a:r>
          </a:p>
          <a:p>
            <a:r>
              <a:rPr lang="ru-RU" dirty="0"/>
              <a:t>- проводить контроль качества по требуемым показателям и анализ лекарственных препаратов из лекарственных растений и лекарственного растительного сырья, применяемых при стандартизации </a:t>
            </a:r>
          </a:p>
          <a:p>
            <a:r>
              <a:rPr lang="ru-RU" dirty="0"/>
              <a:t>-владеть методикой выполнения самостоятельной работы.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Студент должен знать: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7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распознавать лекарственные растения и лекарственное растительное сырье, применяемых при стандартизации в фитотерапии</a:t>
            </a:r>
          </a:p>
          <a:p>
            <a:r>
              <a:rPr lang="ru-RU" dirty="0"/>
              <a:t>- проводить контроль качества по требуемым показателям и анализ лекарственных препаратов из лекарственных растений и лекарственного растительного сырья, применяемых при стандартизации  </a:t>
            </a:r>
          </a:p>
          <a:p>
            <a:r>
              <a:rPr lang="ru-RU" dirty="0"/>
              <a:t>- использовать нормативные документы (Закон </a:t>
            </a:r>
            <a:r>
              <a:rPr lang="ru-RU" dirty="0" err="1"/>
              <a:t>олекарственых</a:t>
            </a:r>
            <a:r>
              <a:rPr lang="ru-RU" dirty="0"/>
              <a:t> средствах, ГФ РК, Реестр РК, приказы о стандартизации, положения о стандартизации, кодексы и т.д.) по вопросам стандартизации готовых лекарственных форм, используемых в фитотерапии.</a:t>
            </a:r>
          </a:p>
          <a:p>
            <a:r>
              <a:rPr lang="ru-RU" dirty="0"/>
              <a:t>- поиска и отбор материала, для раскрытия темы стандартизация лекарственных растений, применяемые в фитотерапии.</a:t>
            </a:r>
          </a:p>
          <a:p>
            <a:r>
              <a:rPr lang="ru-RU" dirty="0"/>
              <a:t>-уметь пользоваться, необходимой научной, учебной и профессиональной литературой для будущего специалиста, пригодной для работы с лекарственными растениями, применяемых в фитотерапии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Студент должен уметь: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5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Общие сведения об анализе. Анализ лекарственного растительного сырья.  </a:t>
            </a:r>
          </a:p>
          <a:p>
            <a:r>
              <a:rPr lang="ru-RU" dirty="0"/>
              <a:t>2.Методы анализа </a:t>
            </a:r>
            <a:r>
              <a:rPr lang="ru-RU" dirty="0" smtClean="0"/>
              <a:t>ЛРС</a:t>
            </a:r>
          </a:p>
          <a:p>
            <a:r>
              <a:rPr lang="ru-RU" dirty="0"/>
              <a:t>-</a:t>
            </a:r>
            <a:r>
              <a:rPr lang="ru-RU" dirty="0" smtClean="0"/>
              <a:t>Правила </a:t>
            </a:r>
            <a:r>
              <a:rPr lang="ru-RU" dirty="0"/>
              <a:t>проведения макроскопического анализа ЛРС.</a:t>
            </a:r>
          </a:p>
          <a:p>
            <a:r>
              <a:rPr lang="ru-RU" dirty="0"/>
              <a:t>-</a:t>
            </a:r>
            <a:r>
              <a:rPr lang="ru-RU" dirty="0" smtClean="0"/>
              <a:t>Правила </a:t>
            </a:r>
            <a:r>
              <a:rPr lang="ru-RU" dirty="0"/>
              <a:t>проведения микроскопического анализа ЛРС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-Правила проведения товароведческого анализа ЛРС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План занятии: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1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1.Обоснуйте методику проведения </a:t>
            </a:r>
            <a:r>
              <a:rPr lang="ru-RU" dirty="0" smtClean="0"/>
              <a:t>макроскопического </a:t>
            </a:r>
            <a:r>
              <a:rPr lang="ru-RU" dirty="0"/>
              <a:t>анализа лекарственного растительного сырья.</a:t>
            </a:r>
          </a:p>
          <a:p>
            <a:r>
              <a:rPr lang="ru-RU" dirty="0"/>
              <a:t>2.Охарактеризуйте методику микроскопического анализа лекарственного растительного сырья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3.Товароведческий метод анализа </a:t>
            </a:r>
            <a:r>
              <a:rPr lang="ru-RU" dirty="0"/>
              <a:t>ЛРС</a:t>
            </a:r>
          </a:p>
          <a:p>
            <a:r>
              <a:rPr lang="ru-RU" dirty="0" smtClean="0"/>
              <a:t>4.Особенности </a:t>
            </a:r>
            <a:r>
              <a:rPr lang="ru-RU" dirty="0"/>
              <a:t>анализа ЛРС и </a:t>
            </a:r>
            <a:r>
              <a:rPr lang="ru-RU" dirty="0" err="1"/>
              <a:t>фитопрепаратов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Вопросы для самоконтроля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3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Лекарственное сырье растительного и животного происхождения. Фармакогнозия / Под. ред. Г.П. Яковлева. – СПб.: </a:t>
            </a:r>
            <a:r>
              <a:rPr lang="ru-RU" dirty="0" err="1"/>
              <a:t>СпецЛит</a:t>
            </a:r>
            <a:r>
              <a:rPr lang="ru-RU" dirty="0"/>
              <a:t>, 2006. – 845 с.: ил.</a:t>
            </a:r>
          </a:p>
          <a:p>
            <a:r>
              <a:rPr lang="ru-RU" dirty="0"/>
              <a:t>2. Муравьева Д.А., Самылина И.А., Яковлев Г.П. Фармакогнозия. Учебник. – 4-е изд., </a:t>
            </a:r>
            <a:r>
              <a:rPr lang="ru-RU" dirty="0" err="1"/>
              <a:t>перераб</a:t>
            </a:r>
            <a:r>
              <a:rPr lang="ru-RU" dirty="0"/>
              <a:t>. и доп. – М.: ОАО Издательство «Медицина», 2007. – 656 с.: ил.</a:t>
            </a:r>
          </a:p>
          <a:p>
            <a:r>
              <a:rPr lang="ru-RU" dirty="0"/>
              <a:t>3. Руководство к практическим занятиям по фармакогнозии: Учебное пособие /Под ред. И.А. Самылиной, А.А. Сорокиной. – М.: ООО «Медицинское информационное агентство», 2007. – 672 с.</a:t>
            </a:r>
          </a:p>
          <a:p>
            <a:r>
              <a:rPr lang="ru-RU" dirty="0"/>
              <a:t>4. Самылина И.А., Аносова О.Г. Фармакогнозия: учебное пособие: Атлас в 2 т. – М., 2007. – Т.1. – 192 с.; Т.2. – 384 с.</a:t>
            </a:r>
          </a:p>
          <a:p>
            <a:r>
              <a:rPr lang="ru-RU" dirty="0"/>
              <a:t>5.Самылина И.А., Ермакова В.А., </a:t>
            </a:r>
            <a:r>
              <a:rPr lang="ru-RU" dirty="0" err="1"/>
              <a:t>Бобкова</a:t>
            </a:r>
            <a:r>
              <a:rPr lang="ru-RU" dirty="0"/>
              <a:t> Н.В., Потанина О.Г. Фармакогнозия: учебное пособие: Атлас. – Т.3. – М., 2009. – 488 с.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 smtClean="0">
                <a:solidFill>
                  <a:schemeClr val="tx1"/>
                </a:solidFill>
              </a:rPr>
              <a:t>Литература: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5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К</a:t>
            </a:r>
            <a:r>
              <a:rPr lang="ru-RU" b="1" dirty="0" smtClean="0"/>
              <a:t>омплекс </a:t>
            </a:r>
            <a:r>
              <a:rPr lang="ru-RU" b="1" dirty="0"/>
              <a:t>методов анализа, позволяющих определить подлинность и доброкачественность ЛРС.</a:t>
            </a:r>
            <a:endParaRPr lang="ru-RU" dirty="0"/>
          </a:p>
          <a:p>
            <a:r>
              <a:rPr lang="ru-RU" dirty="0"/>
              <a:t>Он включает:</a:t>
            </a:r>
          </a:p>
          <a:p>
            <a:r>
              <a:rPr lang="ru-RU" dirty="0"/>
              <a:t>1. Макроскопический анализ.</a:t>
            </a:r>
          </a:p>
          <a:p>
            <a:r>
              <a:rPr lang="ru-RU" dirty="0"/>
              <a:t>2. Микроскопический анализ.</a:t>
            </a:r>
          </a:p>
          <a:p>
            <a:r>
              <a:rPr lang="ru-RU" dirty="0"/>
              <a:t>3. Фитохимический (качественный и количественный) анализ.</a:t>
            </a:r>
          </a:p>
          <a:p>
            <a:r>
              <a:rPr lang="ru-RU" dirty="0"/>
              <a:t>4. Товароведческий анализ.</a:t>
            </a:r>
          </a:p>
          <a:p>
            <a:r>
              <a:rPr lang="ru-RU" dirty="0"/>
              <a:t>5. Биологическую стандартизацию.</a:t>
            </a:r>
          </a:p>
          <a:p>
            <a:r>
              <a:rPr lang="ru-RU" b="1" dirty="0"/>
              <a:t>Подлинностью (или идентичностью) называется соответствие исследуемого сырья наименованию, под которым оно поступило для анализа.</a:t>
            </a:r>
            <a:endParaRPr lang="ru-RU" dirty="0"/>
          </a:p>
          <a:p>
            <a:r>
              <a:rPr lang="ru-RU" dirty="0"/>
              <a:t>Для установления подлинности ЛРС Государственной фармакопеей предусмотрены следующие виды анализа:</a:t>
            </a:r>
          </a:p>
          <a:p>
            <a:r>
              <a:rPr lang="ru-RU" dirty="0"/>
              <a:t>1. Макроскопический.</a:t>
            </a:r>
          </a:p>
          <a:p>
            <a:r>
              <a:rPr lang="ru-RU" dirty="0"/>
              <a:t>2. Микроскопический.</a:t>
            </a:r>
          </a:p>
          <a:p>
            <a:r>
              <a:rPr lang="ru-RU" dirty="0"/>
              <a:t>3. Качественный фитохимический.</a:t>
            </a:r>
          </a:p>
          <a:p>
            <a:r>
              <a:rPr lang="ru-RU" dirty="0"/>
              <a:t>4. </a:t>
            </a:r>
            <a:r>
              <a:rPr lang="ru-RU" dirty="0" err="1"/>
              <a:t>Хроматографический</a:t>
            </a:r>
            <a:r>
              <a:rPr lang="ru-RU" dirty="0"/>
              <a:t>.</a:t>
            </a:r>
          </a:p>
          <a:p>
            <a:r>
              <a:rPr lang="ru-RU" dirty="0"/>
              <a:t>5. Люминесцентный.</a:t>
            </a:r>
          </a:p>
          <a:p>
            <a:r>
              <a:rPr lang="ru-RU" b="1" dirty="0"/>
              <a:t>Доброкачественность - соответствие ЛРС требованиям НД.</a:t>
            </a:r>
            <a:endParaRPr lang="ru-RU" dirty="0"/>
          </a:p>
          <a:p>
            <a:r>
              <a:rPr lang="ru-RU" dirty="0"/>
              <a:t>Доброкачественность ЛРС определяется следующими видами анализа:</a:t>
            </a:r>
          </a:p>
          <a:p>
            <a:r>
              <a:rPr lang="ru-RU" dirty="0"/>
              <a:t>1. Товароведческим анализом (определение подлинности, </a:t>
            </a:r>
            <a:r>
              <a:rPr lang="ru-RU" dirty="0" err="1"/>
              <a:t>измельченности</a:t>
            </a:r>
            <a:r>
              <a:rPr lang="ru-RU" dirty="0"/>
              <a:t>, содержания примесей, степени зараженности амбарными вредителями).</a:t>
            </a:r>
          </a:p>
          <a:p>
            <a:r>
              <a:rPr lang="ru-RU" dirty="0"/>
              <a:t>2. Количественным фитохимическим анализом (определение числовых показателей: влаги, золы, действующих или экстрактивных веществ).</a:t>
            </a:r>
          </a:p>
          <a:p>
            <a:r>
              <a:rPr lang="ru-RU" dirty="0"/>
              <a:t>3. Биологической стандартизацией ЛРС (для сырья, содержащего сердечные гликозиды).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Информационный материал: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74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164</TotalTime>
  <Words>1193</Words>
  <Application>Microsoft Office PowerPoint</Application>
  <PresentationFormat>Экран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Кнопка</vt:lpstr>
      <vt:lpstr>Получение и технология фитопрепаратов</vt:lpstr>
      <vt:lpstr>Занятие №4</vt:lpstr>
      <vt:lpstr>Цель занятия:</vt:lpstr>
      <vt:lpstr>Студент должен знать:</vt:lpstr>
      <vt:lpstr>Студент должен уметь:</vt:lpstr>
      <vt:lpstr>План занятии:</vt:lpstr>
      <vt:lpstr>Вопросы для самоконтроля</vt:lpstr>
      <vt:lpstr>Литература:</vt:lpstr>
      <vt:lpstr>Информационный материал: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и технология фитопрепаратов</dc:title>
  <dc:creator>Пользователь</dc:creator>
  <cp:lastModifiedBy>Admin</cp:lastModifiedBy>
  <cp:revision>7</cp:revision>
  <dcterms:created xsi:type="dcterms:W3CDTF">2020-09-01T10:25:21Z</dcterms:created>
  <dcterms:modified xsi:type="dcterms:W3CDTF">2020-09-16T07:31:08Z</dcterms:modified>
</cp:coreProperties>
</file>