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70" r:id="rId3"/>
    <p:sldId id="271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2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4F6B354-BB95-4DE9-9EC6-D0B3A63E65DF}"/>
              </a:ext>
            </a:extLst>
          </p:cNvPr>
          <p:cNvSpPr txBox="1">
            <a:spLocks/>
          </p:cNvSpPr>
          <p:nvPr/>
        </p:nvSpPr>
        <p:spPr>
          <a:xfrm>
            <a:off x="931033" y="278296"/>
            <a:ext cx="9041294" cy="17746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ОШСКИЙ ГОСУДАРСТВЕННЫЙ УНИВЕРСИТЕТ</a:t>
            </a:r>
            <a:endParaRPr kumimoji="0" lang="ru-RU" sz="4400" b="1" i="0" u="none" strike="noStrike" kern="1200" cap="none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97C152-2BA5-4199-B5D6-DA3B191B9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7" y="2239618"/>
            <a:ext cx="5393634" cy="36443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8" y="257175"/>
            <a:ext cx="11644311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3.Частные 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катиона 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Pb2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1.Реакция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солями йодистоводородной кислоты: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ru-RU" sz="32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aseline="-25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+2KI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→PbI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↓+2KNO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осадок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дийодида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свинца желтого цвета, растворимый в избытке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реактива.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Реакция с хроматом калия:</a:t>
            </a:r>
          </a:p>
          <a:p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→PbCrO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↓+2KNO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желтый осадок хромата свинца, растворимый в азотной кислоте и щелочах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Реакция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со щелочами:</a:t>
            </a:r>
          </a:p>
          <a:p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Pb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(NO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+NaOH→Pb(OH)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↓+NaNO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3200" dirty="0"/>
              <a:t>Образуется белый осадок гидроксида свинца (2), растворимый в избытке </a:t>
            </a:r>
            <a:r>
              <a:rPr lang="ru-RU" sz="3200" dirty="0" smtClean="0"/>
              <a:t>реактива.</a:t>
            </a:r>
            <a:endParaRPr lang="ru-RU" sz="3200" dirty="0"/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799" y="500063"/>
            <a:ext cx="1111567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4.Частные 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катиона 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Hg2+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Реакция с едкими щелочами.</a:t>
            </a:r>
          </a:p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Hg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(NO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+2NaOH→Hg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O↓+H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O+2NaNO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3200" dirty="0"/>
              <a:t>Образуется черный осадок оксида ртути (1</a:t>
            </a:r>
            <a:r>
              <a:rPr lang="ru-RU" sz="3200" dirty="0" smtClean="0"/>
              <a:t>)</a:t>
            </a:r>
          </a:p>
          <a:p>
            <a:r>
              <a:rPr lang="en-US" sz="3200" dirty="0"/>
              <a:t>2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с хроматом калия</a:t>
            </a:r>
          </a:p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→Hg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↓+2KNO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/>
              <a:t>Образуется кирпично-красный осадок хромата ртути(1), растворимый в азотной кислоте.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  <a:p>
            <a:endParaRPr lang="ru-RU" sz="3200" dirty="0"/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54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8" y="328613"/>
            <a:ext cx="1209863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5.Применение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медицине данных катионов.</a:t>
            </a:r>
          </a:p>
          <a:p>
            <a:r>
              <a:rPr lang="ru-RU" sz="2800" dirty="0" smtClean="0"/>
              <a:t>Соединения </a:t>
            </a:r>
            <a:r>
              <a:rPr lang="ru-RU" sz="2800" dirty="0"/>
              <a:t>катионов второй аналитической группы нашли широкое </a:t>
            </a:r>
            <a:endParaRPr lang="ru-RU" sz="2800" dirty="0" smtClean="0"/>
          </a:p>
          <a:p>
            <a:r>
              <a:rPr lang="ru-RU" sz="2800" dirty="0" smtClean="0"/>
              <a:t>применение </a:t>
            </a:r>
            <a:r>
              <a:rPr lang="ru-RU" sz="2800" dirty="0"/>
              <a:t>в медицине и фармации. Нитрат серебра в виде глазных </a:t>
            </a:r>
            <a:endParaRPr lang="ru-RU" sz="2800" dirty="0" smtClean="0"/>
          </a:p>
          <a:p>
            <a:r>
              <a:rPr lang="ru-RU" sz="2800" dirty="0" smtClean="0"/>
              <a:t>капель </a:t>
            </a:r>
            <a:r>
              <a:rPr lang="ru-RU" sz="2800" dirty="0"/>
              <a:t>используется при лечении глазных заболеваний, для </a:t>
            </a:r>
            <a:r>
              <a:rPr lang="ru-RU" sz="2800" dirty="0" err="1" smtClean="0"/>
              <a:t>профилакти</a:t>
            </a:r>
            <a:endParaRPr lang="ru-RU" sz="2800" dirty="0" smtClean="0"/>
          </a:p>
          <a:p>
            <a:r>
              <a:rPr lang="ru-RU" sz="2800" dirty="0" err="1" smtClean="0"/>
              <a:t>ки</a:t>
            </a:r>
            <a:r>
              <a:rPr lang="ru-RU" sz="2800" dirty="0" smtClean="0"/>
              <a:t> </a:t>
            </a:r>
            <a:r>
              <a:rPr lang="ru-RU" sz="2800" dirty="0"/>
              <a:t>заболеваний глаз у новорожденных, в кристаллическом виде – для </a:t>
            </a:r>
            <a:endParaRPr lang="ru-RU" sz="2800" dirty="0" smtClean="0"/>
          </a:p>
          <a:p>
            <a:r>
              <a:rPr lang="ru-RU" sz="2800" dirty="0" smtClean="0"/>
              <a:t>Прижиганий.</a:t>
            </a:r>
            <a:r>
              <a:rPr lang="ru-RU" sz="2800" dirty="0"/>
              <a:t> Нитрат серебра находит широкое применение как реактив </a:t>
            </a:r>
            <a:endParaRPr lang="ru-RU" sz="2800" dirty="0" smtClean="0"/>
          </a:p>
          <a:p>
            <a:r>
              <a:rPr lang="ru-RU" sz="2800" dirty="0" smtClean="0"/>
              <a:t>при </a:t>
            </a:r>
            <a:r>
              <a:rPr lang="ru-RU" sz="2800" dirty="0"/>
              <a:t>анализе многих лекарственных препаратов. Широко применяют </a:t>
            </a:r>
            <a:r>
              <a:rPr lang="ru-RU" sz="2800" dirty="0" smtClean="0"/>
              <a:t>как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вяжущие, антисептические средства препараты коллоидного серебра </a:t>
            </a:r>
            <a:r>
              <a:rPr lang="ru-RU" sz="2800" dirty="0" smtClean="0"/>
              <a:t>–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колларгол и протаргол. </a:t>
            </a:r>
            <a:r>
              <a:rPr lang="ru-RU" sz="2800" dirty="0" err="1"/>
              <a:t>Дихлорид</a:t>
            </a:r>
            <a:r>
              <a:rPr lang="ru-RU" sz="2800" dirty="0"/>
              <a:t> ртути(1) в виде мазей применяют при </a:t>
            </a:r>
            <a:endParaRPr lang="ru-RU" sz="2800" dirty="0" smtClean="0"/>
          </a:p>
          <a:p>
            <a:r>
              <a:rPr lang="ru-RU" sz="2800" dirty="0" smtClean="0"/>
              <a:t>заболеваниях </a:t>
            </a:r>
            <a:r>
              <a:rPr lang="ru-RU" sz="2800" dirty="0"/>
              <a:t>глаз</a:t>
            </a:r>
            <a:r>
              <a:rPr lang="ru-RU" sz="2800" dirty="0" smtClean="0"/>
              <a:t>.</a:t>
            </a:r>
            <a:r>
              <a:rPr lang="ru-RU" sz="2800" dirty="0"/>
              <a:t> Ацетат свинца в виде водных растворов </a:t>
            </a:r>
            <a:r>
              <a:rPr lang="ru-RU" sz="2800" dirty="0" smtClean="0"/>
              <a:t>обладает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вяжущими свойствами и применяется наружно для примочек и </a:t>
            </a:r>
            <a:r>
              <a:rPr lang="ru-RU" sz="2800" dirty="0" smtClean="0"/>
              <a:t>компрессов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при воспалительных заболеваниях кожи и слизистых оболочек. </a:t>
            </a:r>
            <a:r>
              <a:rPr lang="ru-RU" sz="2800" dirty="0" smtClean="0"/>
              <a:t>Оксид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свинца входит в состав свинцового пластыря, используемого как </a:t>
            </a:r>
            <a:endParaRPr lang="ru-RU" sz="2800" dirty="0" smtClean="0"/>
          </a:p>
          <a:p>
            <a:r>
              <a:rPr lang="ru-RU" sz="2800" dirty="0" smtClean="0"/>
              <a:t>противовоспалительное</a:t>
            </a:r>
            <a:r>
              <a:rPr lang="ru-RU" sz="2800" dirty="0"/>
              <a:t>, дезинфицирующее средство.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16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3" y="342900"/>
            <a:ext cx="1307315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7.Контрольные вопросы.</a:t>
            </a:r>
          </a:p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1.Есть ли групповой реагент у второй аналитической группы?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2.Какого цвета дает осадок серебра при реакции с тиосульфатом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натрия? Напишите уравнение реакции.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3.Какого цвета дает осадок при реакции свинца с хроматом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калия?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уравнение реакции.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4.Какой цвета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олучается осадок при взаимодействии нитрата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ртути и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гидроксида натрия? Напишите уравнение реакции.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5.Объсните почему нужно проводить все качественные реакции на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катионы данной группы очень внимательно и вдумчиво?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6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7" y="642938"/>
            <a:ext cx="1250633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Домашнее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1.Найти в дополнительной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литературе-где и когда  катионы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2.Самостоятельно обзорно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катионами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аналитической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3.Подготовить «планшет»  с реакциями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аналитической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06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962" y="2743200"/>
            <a:ext cx="5215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39783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4A58A545-E9A8-43CA-8515-BA562994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3" y="452717"/>
            <a:ext cx="8500331" cy="20784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/>
              </a:rPr>
              <a:t>Медицинский факультет</a:t>
            </a:r>
            <a:br>
              <a:rPr lang="ru-RU" sz="4000" b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/>
              </a:rPr>
            </a:br>
            <a:r>
              <a:rPr lang="ru-RU" sz="4000" b="1" dirty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/>
              </a:rPr>
              <a:t>Кафедра «Фармацевтической химии и </a:t>
            </a:r>
            <a:r>
              <a:rPr lang="ru-RU" sz="4000" b="1" dirty="0" smtClean="0">
                <a:ln w="3175" cmpd="sng">
                  <a:noFill/>
                </a:ln>
                <a:solidFill>
                  <a:schemeClr val="bg1"/>
                </a:solidFill>
                <a:latin typeface="Garamond" panose="02020404030301010803"/>
              </a:rPr>
              <a:t>технологии лекарственных средств»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12A27B-2F9B-4320-AD59-CC50A5840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52" y="2531164"/>
            <a:ext cx="3882887" cy="37658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04F1B136-9DC9-405A-A115-9FA0D154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522" y="2315817"/>
            <a:ext cx="9268956" cy="2226366"/>
          </a:xfrm>
        </p:spPr>
        <p:txBody>
          <a:bodyPr/>
          <a:lstStyle/>
          <a:p>
            <a:r>
              <a:rPr lang="ru-RU" dirty="0"/>
              <a:t>Предмет – </a:t>
            </a:r>
            <a:r>
              <a:rPr lang="ru-RU" dirty="0" smtClean="0"/>
              <a:t>«Аналитическая химия»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   </a:t>
            </a:r>
            <a:r>
              <a:rPr lang="ru-RU" dirty="0" smtClean="0"/>
              <a:t>2 курс, 3 семестр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ЛАБОРАТОРНо-практическое</a:t>
            </a:r>
            <a:r>
              <a:rPr lang="ru-RU" smtClean="0"/>
              <a:t> занятие №2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Реакции и анализ катионов </a:t>
            </a:r>
            <a:r>
              <a:rPr lang="en-US" sz="3600" dirty="0" smtClean="0">
                <a:solidFill>
                  <a:schemeClr val="bg1"/>
                </a:solidFill>
              </a:rPr>
              <a:t>ii</a:t>
            </a:r>
            <a:r>
              <a:rPr lang="ru-RU" sz="3600" dirty="0" smtClean="0">
                <a:solidFill>
                  <a:schemeClr val="bg1"/>
                </a:solidFill>
              </a:rPr>
              <a:t>  аналитической группы </a:t>
            </a:r>
            <a:endParaRPr lang="ru-RU" sz="36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54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931" y="1917292"/>
            <a:ext cx="851463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реакций  </a:t>
            </a: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обнаружения катионов </a:t>
            </a:r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аналитической группы.</a:t>
            </a: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31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988" y="1071563"/>
            <a:ext cx="903875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</a:t>
            </a:r>
            <a:endParaRPr lang="en-US" sz="3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1.Общая характеристика катионов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</a:p>
          <a:p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2.Частные реакции на катиона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3.Частные реакции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катиона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Pb2+</a:t>
            </a: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4.Частные реакции катиона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Hg2+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5.Применение в медицине данных катионов.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6.Контрольные вопросы.</a:t>
            </a:r>
          </a:p>
          <a:p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7.Домашнее задание.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60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50" y="514350"/>
            <a:ext cx="11140486" cy="8956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1.Общая характеристика </a:t>
            </a:r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аналитической группы.</a:t>
            </a:r>
          </a:p>
          <a:p>
            <a:r>
              <a:rPr lang="ru-RU" sz="3600" dirty="0"/>
              <a:t>К катионам второй аналитической группы относятся </a:t>
            </a:r>
            <a:endParaRPr lang="ru-RU" sz="3600" dirty="0" smtClean="0"/>
          </a:p>
          <a:p>
            <a:r>
              <a:rPr lang="ru-RU" sz="3600" dirty="0" smtClean="0"/>
              <a:t>катионы</a:t>
            </a:r>
            <a:r>
              <a:rPr lang="ru-RU" sz="3600" dirty="0"/>
              <a:t>, дающие осадки с соляной кислотой и ее </a:t>
            </a:r>
            <a:endParaRPr lang="ru-RU" sz="3600" dirty="0" smtClean="0"/>
          </a:p>
          <a:p>
            <a:r>
              <a:rPr lang="ru-RU" sz="3600" dirty="0" smtClean="0"/>
              <a:t>солями</a:t>
            </a:r>
            <a:r>
              <a:rPr lang="ru-RU" sz="3600" dirty="0"/>
              <a:t>, которые являются групповым </a:t>
            </a:r>
            <a:r>
              <a:rPr lang="ru-RU" sz="3600" dirty="0" smtClean="0"/>
              <a:t>реагентом.</a:t>
            </a:r>
          </a:p>
          <a:p>
            <a:r>
              <a:rPr lang="ru-RU" sz="3600" dirty="0"/>
              <a:t>При взаимодействии солей катионов второй группы с </a:t>
            </a:r>
            <a:endParaRPr lang="ru-RU" sz="3600" dirty="0" smtClean="0"/>
          </a:p>
          <a:p>
            <a:r>
              <a:rPr lang="ru-RU" sz="3600" dirty="0" smtClean="0"/>
              <a:t>хлоридами </a:t>
            </a:r>
            <a:r>
              <a:rPr lang="ru-RU" sz="3600" dirty="0"/>
              <a:t>образуются осадки, трудно растворимые в </a:t>
            </a:r>
            <a:endParaRPr lang="ru-RU" sz="3600" dirty="0" smtClean="0"/>
          </a:p>
          <a:p>
            <a:r>
              <a:rPr lang="ru-RU" sz="3600" dirty="0" smtClean="0"/>
              <a:t>воде </a:t>
            </a:r>
            <a:r>
              <a:rPr lang="ru-RU" sz="3600" dirty="0"/>
              <a:t>и кислотах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                        </a:t>
            </a:r>
            <a:r>
              <a:rPr lang="en-US" sz="3600" dirty="0" smtClean="0"/>
              <a:t>Ag</a:t>
            </a:r>
            <a:r>
              <a:rPr lang="en-US" sz="3600" dirty="0"/>
              <a:t>++Cl-→</a:t>
            </a:r>
            <a:r>
              <a:rPr lang="en-US" sz="3600" dirty="0" err="1"/>
              <a:t>AgCl</a:t>
            </a:r>
            <a:r>
              <a:rPr lang="en-US" sz="3600" dirty="0"/>
              <a:t>↓</a:t>
            </a:r>
          </a:p>
          <a:p>
            <a:r>
              <a:rPr lang="ru-RU" sz="3600" dirty="0" smtClean="0"/>
              <a:t>                        </a:t>
            </a:r>
            <a:r>
              <a:rPr lang="en-US" sz="3600" dirty="0" smtClean="0"/>
              <a:t>Hg</a:t>
            </a:r>
            <a:r>
              <a:rPr lang="en-US" sz="3600" baseline="-25000" dirty="0" smtClean="0"/>
              <a:t>2</a:t>
            </a:r>
            <a:r>
              <a:rPr lang="en-US" sz="3600" baseline="30000" dirty="0" smtClean="0"/>
              <a:t>2</a:t>
            </a:r>
            <a:r>
              <a:rPr lang="en-US" sz="3600" baseline="30000" dirty="0"/>
              <a:t>+</a:t>
            </a:r>
            <a:r>
              <a:rPr lang="en-US" sz="3600" dirty="0"/>
              <a:t>+2Cl</a:t>
            </a:r>
            <a:r>
              <a:rPr lang="en-US" sz="3600" baseline="30000" dirty="0"/>
              <a:t>-</a:t>
            </a:r>
            <a:r>
              <a:rPr lang="en-US" sz="3600" dirty="0"/>
              <a:t>→Hg</a:t>
            </a:r>
            <a:r>
              <a:rPr lang="en-US" sz="3600" baseline="-25000" dirty="0"/>
              <a:t>2</a:t>
            </a:r>
            <a:r>
              <a:rPr lang="en-US" sz="3600" dirty="0"/>
              <a:t>Cl</a:t>
            </a:r>
            <a:r>
              <a:rPr lang="en-US" sz="3600" baseline="-25000" dirty="0"/>
              <a:t>2</a:t>
            </a:r>
            <a:r>
              <a:rPr lang="en-US" sz="3600" dirty="0"/>
              <a:t>↓</a:t>
            </a:r>
          </a:p>
          <a:p>
            <a:r>
              <a:rPr lang="ru-RU" sz="3600" dirty="0" smtClean="0"/>
              <a:t>                        </a:t>
            </a:r>
            <a:r>
              <a:rPr lang="en-US" sz="3600" dirty="0" smtClean="0"/>
              <a:t>Pb</a:t>
            </a:r>
            <a:r>
              <a:rPr lang="en-US" sz="3600" baseline="30000" dirty="0" smtClean="0"/>
              <a:t>2</a:t>
            </a:r>
            <a:r>
              <a:rPr lang="en-US" sz="3600" baseline="30000" dirty="0"/>
              <a:t>+</a:t>
            </a:r>
            <a:r>
              <a:rPr lang="en-US" sz="3600" dirty="0"/>
              <a:t>+2Cl</a:t>
            </a:r>
            <a:r>
              <a:rPr lang="en-US" sz="3600" baseline="30000" dirty="0"/>
              <a:t>-</a:t>
            </a:r>
            <a:r>
              <a:rPr lang="en-US" sz="3600" dirty="0"/>
              <a:t>→PbCl</a:t>
            </a:r>
            <a:r>
              <a:rPr lang="en-US" sz="3600" baseline="-25000" dirty="0"/>
              <a:t>2</a:t>
            </a:r>
            <a:r>
              <a:rPr lang="en-US" sz="3600" dirty="0"/>
              <a:t>↓</a:t>
            </a:r>
          </a:p>
          <a:p>
            <a:endParaRPr lang="ru-RU" sz="3600" dirty="0" smtClean="0"/>
          </a:p>
          <a:p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49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" y="771525"/>
            <a:ext cx="114503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анализ катионов II группы имеет большое значение 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изделий из стекла, пищевых продуктов и т.д.,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реакций катионов II группы и при проведении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смеси катионов этой группы, следует быть очень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внимательными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вдумчиво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 к условиям проведения тех или иных реакций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 серебра, ртути (1) и свинца имеют широкое применение в науке и технике. Соли серебра используются в фотографии, соли ртути (1) – в ветеринарии, соли свинца – в лакокрасочной промышленности.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07551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065" y="422634"/>
            <a:ext cx="11330153" cy="7971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2.Частные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на катиона </a:t>
            </a:r>
            <a:r>
              <a:rPr lang="en-US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Реакция с солями йодистоводородной кислоты</a:t>
            </a:r>
            <a:r>
              <a:rPr lang="ru-RU" sz="3200" dirty="0"/>
              <a:t>:</a:t>
            </a:r>
          </a:p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KI+AgNO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→AgI↓+KNO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3200" dirty="0"/>
              <a:t>Образуется желтый осадок йодида серебра, нерастворимый в </a:t>
            </a:r>
            <a:endParaRPr lang="ru-RU" sz="3200" dirty="0" smtClean="0"/>
          </a:p>
          <a:p>
            <a:r>
              <a:rPr lang="ru-RU" sz="3200" dirty="0" smtClean="0"/>
              <a:t>гидроксиде </a:t>
            </a:r>
            <a:r>
              <a:rPr lang="ru-RU" sz="3200" dirty="0"/>
              <a:t>аммония, </a:t>
            </a:r>
            <a:r>
              <a:rPr lang="ru-RU" sz="3200" dirty="0" smtClean="0"/>
              <a:t>кислотах</a:t>
            </a:r>
            <a:r>
              <a:rPr lang="ru-RU" sz="3200" dirty="0"/>
              <a:t>.</a:t>
            </a:r>
            <a:endParaRPr lang="ru-RU" sz="3200" dirty="0" smtClean="0"/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2.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Реакция с солями хромовой кислоты</a:t>
            </a:r>
            <a:r>
              <a:rPr lang="ru-RU" sz="3200" dirty="0"/>
              <a:t>:</a:t>
            </a:r>
          </a:p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2AgNO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+K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CrO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→Ag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CrO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↓+2KNO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3200" dirty="0"/>
              <a:t>Образуется красно-кирпичный осадок хромата серебра, </a:t>
            </a:r>
            <a:endParaRPr lang="ru-RU" sz="3200" dirty="0" smtClean="0"/>
          </a:p>
          <a:p>
            <a:r>
              <a:rPr lang="ru-RU" sz="3200" dirty="0" smtClean="0"/>
              <a:t>растворимый </a:t>
            </a:r>
            <a:r>
              <a:rPr lang="ru-RU" sz="3200" dirty="0"/>
              <a:t>в азотной кислоте и гидроксиде аммония</a:t>
            </a:r>
            <a:r>
              <a:rPr lang="ru-RU" sz="3200" dirty="0" smtClean="0"/>
              <a:t>.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3.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Реакция с тиосульфатом натрия:</a:t>
            </a:r>
          </a:p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2AgNO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+ Na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→ Ag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↓+2NaNO</a:t>
            </a:r>
            <a:r>
              <a:rPr lang="ru-RU" sz="3200" baseline="-25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3200" dirty="0"/>
              <a:t>Образуется осадок белого цвета, растворимый в </a:t>
            </a:r>
            <a:r>
              <a:rPr lang="ru-RU" sz="3200" dirty="0" smtClean="0"/>
              <a:t>избытке </a:t>
            </a:r>
          </a:p>
          <a:p>
            <a:r>
              <a:rPr lang="ru-RU" sz="3200" dirty="0" smtClean="0"/>
              <a:t>реактива</a:t>
            </a:r>
            <a:r>
              <a:rPr lang="ru-RU" sz="3200" dirty="0"/>
              <a:t>.</a:t>
            </a:r>
          </a:p>
          <a:p>
            <a:endParaRPr lang="ru-RU" sz="3200" dirty="0"/>
          </a:p>
          <a:p>
            <a:endParaRPr lang="ru-RU" sz="3200" dirty="0"/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175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353</TotalTime>
  <Words>698</Words>
  <Application>Microsoft Office PowerPoint</Application>
  <PresentationFormat>Произвольный</PresentationFormat>
  <Paragraphs>101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Контур</vt:lpstr>
      <vt:lpstr>Слайд 1</vt:lpstr>
      <vt:lpstr>Медицинский факультет Кафедра «Фармацевтической химии и технологии лекарственных средств»</vt:lpstr>
      <vt:lpstr>Предмет – «Аналитическая химия»                     2 курс, 3 семестр  </vt:lpstr>
      <vt:lpstr>ЛАБОРАТОРНо-практическое занятие №2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ЛАБОРАТОРНАЯ РАБОТА №2</dc:title>
  <dc:creator>user</dc:creator>
  <cp:lastModifiedBy>user</cp:lastModifiedBy>
  <cp:revision>24</cp:revision>
  <dcterms:created xsi:type="dcterms:W3CDTF">2020-09-07T15:41:42Z</dcterms:created>
  <dcterms:modified xsi:type="dcterms:W3CDTF">2020-09-16T09:58:38Z</dcterms:modified>
</cp:coreProperties>
</file>