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3" r:id="rId9"/>
    <p:sldId id="272" r:id="rId10"/>
    <p:sldId id="273" r:id="rId11"/>
    <p:sldId id="274" r:id="rId12"/>
    <p:sldId id="264" r:id="rId13"/>
    <p:sldId id="265" r:id="rId14"/>
    <p:sldId id="275" r:id="rId15"/>
    <p:sldId id="276" r:id="rId16"/>
    <p:sldId id="266" r:id="rId17"/>
    <p:sldId id="267" r:id="rId18"/>
    <p:sldId id="268" r:id="rId19"/>
    <p:sldId id="270" r:id="rId20"/>
    <p:sldId id="271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1106" y="622318"/>
            <a:ext cx="8825658" cy="2677648"/>
          </a:xfrm>
        </p:spPr>
        <p:txBody>
          <a:bodyPr/>
          <a:lstStyle/>
          <a:p>
            <a:r>
              <a:rPr lang="ru-RU" dirty="0" smtClean="0"/>
              <a:t>Лабораторная работа №1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15403" y="3482866"/>
            <a:ext cx="81613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Реакции и анализ катионов  </a:t>
            </a:r>
            <a:r>
              <a:rPr lang="en-US" sz="4400" dirty="0" smtClean="0">
                <a:solidFill>
                  <a:schemeClr val="bg1"/>
                </a:solidFill>
              </a:rPr>
              <a:t>I</a:t>
            </a:r>
            <a:r>
              <a:rPr lang="ru-RU" sz="4400" dirty="0" smtClean="0">
                <a:solidFill>
                  <a:schemeClr val="bg1"/>
                </a:solidFill>
              </a:rPr>
              <a:t> аналитической группы.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84192" y="5295216"/>
            <a:ext cx="316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Преподаватель </a:t>
            </a:r>
          </a:p>
          <a:p>
            <a:r>
              <a:rPr lang="ru-RU" sz="2400" b="1" dirty="0" err="1" smtClean="0">
                <a:solidFill>
                  <a:schemeClr val="bg1"/>
                </a:solidFill>
              </a:rPr>
              <a:t>Абдураупова</a:t>
            </a:r>
            <a:r>
              <a:rPr lang="ru-RU" sz="2400" b="1" dirty="0" smtClean="0">
                <a:solidFill>
                  <a:schemeClr val="bg1"/>
                </a:solidFill>
              </a:rPr>
              <a:t> Н. М.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0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854" y="245660"/>
            <a:ext cx="10831940" cy="6771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2-ой добавьте 5 капель 2М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НСl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осадок растворился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кислота более сильная, чем винная 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Осадок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растворяется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KHC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образования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слабой кислоты 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равновесие осадок ↔ раствор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смещается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3-ей добавьте 5 капель 2М CH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COOH – осадок не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растворился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почему?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COOH более слабая кислота, чем 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4-ой добавьте 5 капель 2 М KОН – осадок растворился – почему?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 результате реакции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KHC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KOH → K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образуется слабый электролит – 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и равновесие осадок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 смещается вправо.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1643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9684" y="271582"/>
            <a:ext cx="10290411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i="1" dirty="0" smtClean="0">
                <a:solidFill>
                  <a:srgbClr val="FF0000"/>
                </a:solidFill>
              </a:rPr>
              <a:t>Реакция </a:t>
            </a:r>
            <a:r>
              <a:rPr lang="ru-RU" sz="2800" b="1" i="1" dirty="0">
                <a:solidFill>
                  <a:srgbClr val="FF0000"/>
                </a:solidFill>
              </a:rPr>
              <a:t>окрашивания пламени.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b="1" i="1" dirty="0">
                <a:solidFill>
                  <a:srgbClr val="FF0000"/>
                </a:solidFill>
              </a:rPr>
              <a:t>Выполнение реакции: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нихромовую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проволочку смочите раствором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внесите в пламя горелки (не забудьте, горячая зона пламени находится в верхнем конусе).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Пламя окрасится в фиолетовый цвет.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Мешает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окрашивающий пламя в интенсивный желтый цвет, но если рассматривать окраску пламени через индиговую призму (темно-синее стекло),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мешает.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обнаружения иона  К</a:t>
            </a:r>
            <a:r>
              <a:rPr lang="ru-R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достаточно большая концентрация К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растворе;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нейтральная или слабокислая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4- 7) среда;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комнатная температура;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отсутствие иона NH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16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648" y="682388"/>
            <a:ext cx="1115718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3.Реакции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катиона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+.</a:t>
            </a: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1.Реакция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дигидроантимонатом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калия KН2SbO4 (К[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(OН)6])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качественная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дигидроантимонатом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калия образует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мелкокристаллический осадок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белого цвета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дигидроантимонатом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dirty="0"/>
          </a:p>
        </p:txBody>
      </p:sp>
      <p:pic>
        <p:nvPicPr>
          <p:cNvPr id="2052" name="Picture 4" descr="https://helpiks.org/helpiksorg/baza5/682799341955.files/image06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67" y="3998794"/>
            <a:ext cx="11030308" cy="266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756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611" y="641444"/>
            <a:ext cx="9757030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Осадок NaН2SbО4 растворяется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воде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частично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щелочах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Ионы NН4+ и Mg2+ мешают обнаружению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+, так как дают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осадки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схожие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цвету и по форме с осадком, образуемым ионом натрия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реакции. К 4-5 каплям исследуемого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7,5 - 8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прилить 4-5 капель раствора KH2SbO4. Пробирку с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испытуемым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раствором поместить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струю холодной воды и потирать стеклянной палочкой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стенке пробирки.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Выпадение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белого кристаллического осадка свидетельствует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присутствии, иона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301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0" y="436728"/>
            <a:ext cx="11786625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с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цинкуранилацетатом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микрокристалоскопическая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Цинкуранилацетат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(раствор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COO)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разбавленной уксусной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образует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ионами натрия желтый осадок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натрийцинкуранил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ацетата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тетраэдрической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октаэдрической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COO)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CH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+ 9H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(CH3COO)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*9H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O↓                                                     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реакции: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чистое и сухое предметное стекло помещают 1 каплю раствора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хлорида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каплю воды и 1 каплю раствора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цинкуранилацетата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 смешивают капли стеклянной палочкой и через 2-3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минуты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микроскопом форму образовавшихся кристаллов,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правильные октаэдры или тетраэдры желтоватого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369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4591" y="65509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6604" y="382137"/>
            <a:ext cx="114914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окрашивания пламени.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реакции: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нихромовую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проволочку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смочите раствором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внесите в пламя горелки. Появится интенсивная, долго неисчезающая желтая окраска.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обнаружения иона 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достаточно большая концентрация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растворе;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нейтральная или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слабощелочная среда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проводить в холодном помещении;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открываемый минимум 0,3мг.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38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98" y="884900"/>
            <a:ext cx="1378995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4.Реакции </a:t>
            </a:r>
            <a:r>
              <a:rPr lang="ru-RU" sz="2800" dirty="0">
                <a:solidFill>
                  <a:srgbClr val="FF0000"/>
                </a:solidFill>
              </a:rPr>
              <a:t>катиона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ru-RU" sz="2800" dirty="0">
                <a:solidFill>
                  <a:srgbClr val="FF0000"/>
                </a:solidFill>
              </a:rPr>
              <a:t>Н4</a:t>
            </a:r>
            <a:r>
              <a:rPr lang="ru-RU" sz="2800" dirty="0" smtClean="0">
                <a:solidFill>
                  <a:srgbClr val="FF0000"/>
                </a:solidFill>
              </a:rPr>
              <a:t>+.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1.Реакция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реактивом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Несслера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K2(НgI4] + KOН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(специфическая реакция).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 NН4+ с реактивом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Несслера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образует осадок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иодида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оксидимеркураммония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красно-бурого цвета.</a:t>
            </a:r>
          </a:p>
          <a:p>
            <a:endParaRPr lang="ru-RU" sz="28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https://helpiks.org/helpiksorg/baza5/682799341955.files/image06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95" y="3286720"/>
            <a:ext cx="10263116" cy="3127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428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566" y="389158"/>
            <a:ext cx="115664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Проведение реакции: 1-2 капли исследуемого </a:t>
            </a:r>
            <a:endParaRPr lang="ru-RU" sz="2800" dirty="0" smtClean="0"/>
          </a:p>
          <a:p>
            <a:r>
              <a:rPr lang="ru-RU" sz="2800" dirty="0" smtClean="0"/>
              <a:t>раствора </a:t>
            </a:r>
            <a:r>
              <a:rPr lang="ru-RU" sz="2800" dirty="0"/>
              <a:t>помещают в пробирку и приливают </a:t>
            </a:r>
            <a:endParaRPr lang="ru-RU" sz="2800" dirty="0" smtClean="0"/>
          </a:p>
          <a:p>
            <a:r>
              <a:rPr lang="ru-RU" sz="2800" dirty="0" smtClean="0"/>
              <a:t>3-4 </a:t>
            </a:r>
            <a:r>
              <a:rPr lang="ru-RU" sz="2800" dirty="0"/>
              <a:t>капли реактива </a:t>
            </a:r>
            <a:r>
              <a:rPr lang="ru-RU" sz="2800" dirty="0" err="1"/>
              <a:t>Hесслера</a:t>
            </a:r>
            <a:r>
              <a:rPr lang="ru-RU" sz="2800" dirty="0"/>
              <a:t>. В присутствии нона NH4+ выпадает осадок красно-бурого цвета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Если количество соли аммония невелико (следы), осадок не образуется, по </a:t>
            </a:r>
            <a:r>
              <a:rPr lang="ru-RU" sz="2800" dirty="0" smtClean="0"/>
              <a:t>раствор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окрашивается в желтый или бурый цвет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2. </a:t>
            </a:r>
            <a:r>
              <a:rPr lang="ru-RU" sz="2800" dirty="0"/>
              <a:t>Реакция с сильными щелочами КОН и л и </a:t>
            </a:r>
            <a:r>
              <a:rPr lang="ru-RU" sz="2800" dirty="0" err="1"/>
              <a:t>NaOН</a:t>
            </a:r>
            <a:r>
              <a:rPr lang="ru-RU" sz="2800" dirty="0"/>
              <a:t> - специфическая реакция.</a:t>
            </a:r>
          </a:p>
          <a:p>
            <a:r>
              <a:rPr lang="ru-RU" sz="2800" dirty="0"/>
              <a:t>Щелочи при нагревании из солей аммония вытесняют аммиак:</a:t>
            </a:r>
          </a:p>
          <a:p>
            <a:endParaRPr lang="ru-RU" sz="2800" dirty="0"/>
          </a:p>
        </p:txBody>
      </p:sp>
      <p:pic>
        <p:nvPicPr>
          <p:cNvPr id="4098" name="Picture 2" descr="https://helpiks.org/helpiksorg/baza5/682799341955.files/image06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" y="4763068"/>
            <a:ext cx="11464119" cy="193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308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793042"/>
            <a:ext cx="108772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/>
              <a:t>Присутствие аммиака </a:t>
            </a:r>
            <a:r>
              <a:rPr lang="ru-RU" sz="3000" dirty="0" smtClean="0"/>
              <a:t>можно </a:t>
            </a:r>
            <a:r>
              <a:rPr lang="ru-RU" sz="3000" dirty="0"/>
              <a:t>обнаружить по </a:t>
            </a:r>
            <a:endParaRPr lang="ru-RU" sz="3000" dirty="0" smtClean="0"/>
          </a:p>
          <a:p>
            <a:r>
              <a:rPr lang="ru-RU" sz="3000" dirty="0" smtClean="0"/>
              <a:t>запаху </a:t>
            </a:r>
            <a:r>
              <a:rPr lang="ru-RU" sz="3000" dirty="0" err="1" smtClean="0"/>
              <a:t>аммиакаи</a:t>
            </a:r>
            <a:r>
              <a:rPr lang="ru-RU" sz="3000" dirty="0" smtClean="0"/>
              <a:t> </a:t>
            </a:r>
            <a:r>
              <a:rPr lang="ru-RU" sz="3000" dirty="0"/>
              <a:t>посинению </a:t>
            </a:r>
            <a:r>
              <a:rPr lang="ru-RU" sz="3000" dirty="0" smtClean="0"/>
              <a:t>красной </a:t>
            </a:r>
            <a:r>
              <a:rPr lang="ru-RU" sz="3000" dirty="0"/>
              <a:t>лакмусовой </a:t>
            </a:r>
            <a:endParaRPr lang="ru-RU" sz="3000" dirty="0" smtClean="0"/>
          </a:p>
          <a:p>
            <a:r>
              <a:rPr lang="ru-RU" sz="3000" dirty="0" smtClean="0"/>
              <a:t>бумажки</a:t>
            </a:r>
            <a:r>
              <a:rPr lang="ru-RU" sz="3000" dirty="0"/>
              <a:t>, предварительно </a:t>
            </a:r>
            <a:r>
              <a:rPr lang="ru-RU" sz="3000" dirty="0" smtClean="0"/>
              <a:t>смоченной </a:t>
            </a:r>
            <a:r>
              <a:rPr lang="ru-RU" sz="3000" dirty="0"/>
              <a:t>в </a:t>
            </a:r>
            <a:r>
              <a:rPr lang="ru-RU" sz="3000" dirty="0" smtClean="0"/>
              <a:t>дистиллированной </a:t>
            </a:r>
            <a:r>
              <a:rPr lang="ru-RU" sz="3000" dirty="0"/>
              <a:t>воде</a:t>
            </a:r>
            <a:r>
              <a:rPr lang="ru-RU" sz="3000" dirty="0" smtClean="0"/>
              <a:t>.</a:t>
            </a:r>
          </a:p>
          <a:p>
            <a:r>
              <a:rPr lang="ru-RU" sz="3000" dirty="0" smtClean="0"/>
              <a:t>     Проведение </a:t>
            </a:r>
            <a:r>
              <a:rPr lang="ru-RU" sz="3000" dirty="0"/>
              <a:t>реакции: В пробирку помести IT 3-5 капель </a:t>
            </a:r>
            <a:endParaRPr lang="ru-RU" sz="3000" dirty="0" smtClean="0"/>
          </a:p>
          <a:p>
            <a:r>
              <a:rPr lang="ru-RU" sz="3000" dirty="0" smtClean="0"/>
              <a:t>исследуемою </a:t>
            </a:r>
            <a:r>
              <a:rPr lang="ru-RU" sz="3000" dirty="0"/>
              <a:t>раствора и </a:t>
            </a:r>
            <a:r>
              <a:rPr lang="ru-RU" sz="3000" dirty="0" smtClean="0"/>
              <a:t>4-5 </a:t>
            </a:r>
            <a:r>
              <a:rPr lang="ru-RU" sz="3000" dirty="0"/>
              <a:t>капель раствора </a:t>
            </a:r>
            <a:r>
              <a:rPr lang="ru-RU" sz="3000" dirty="0" smtClean="0"/>
              <a:t>едкой </a:t>
            </a:r>
            <a:r>
              <a:rPr lang="ru-RU" sz="3000" dirty="0"/>
              <a:t>щелочи. </a:t>
            </a:r>
            <a:endParaRPr lang="ru-RU" sz="3000" dirty="0" smtClean="0"/>
          </a:p>
          <a:p>
            <a:r>
              <a:rPr lang="ru-RU" sz="3000" dirty="0" smtClean="0"/>
              <a:t>     Нагреть </a:t>
            </a:r>
            <a:r>
              <a:rPr lang="ru-RU" sz="3000" dirty="0"/>
              <a:t>содержимое пробирки на водяной бане. </a:t>
            </a:r>
            <a:endParaRPr lang="ru-RU" sz="3000" dirty="0" smtClean="0"/>
          </a:p>
          <a:p>
            <a:r>
              <a:rPr lang="ru-RU" sz="3000" dirty="0" smtClean="0"/>
              <a:t>К </a:t>
            </a:r>
            <a:r>
              <a:rPr lang="ru-RU" sz="3000" dirty="0"/>
              <a:t>отверстию пробирки поднести влажную индикаторную бумажку. </a:t>
            </a:r>
            <a:r>
              <a:rPr lang="ru-RU" sz="3000" dirty="0" smtClean="0"/>
              <a:t>Посинение </a:t>
            </a:r>
            <a:r>
              <a:rPr lang="ru-RU" sz="3000" dirty="0"/>
              <a:t>лакмусовой бумажки указывает на присутствие </a:t>
            </a:r>
            <a:r>
              <a:rPr lang="ru-RU" sz="3000" dirty="0" smtClean="0"/>
              <a:t>иона </a:t>
            </a:r>
            <a:r>
              <a:rPr lang="ru-RU" sz="3000" dirty="0"/>
              <a:t>NH4+.</a:t>
            </a:r>
          </a:p>
        </p:txBody>
      </p:sp>
    </p:spTree>
    <p:extLst>
      <p:ext uri="{BB962C8B-B14F-4D97-AF65-F5344CB8AC3E}">
        <p14:creationId xmlns:p14="http://schemas.microsoft.com/office/powerpoint/2010/main" val="427242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80" y="0"/>
            <a:ext cx="12055520" cy="6986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5.Биологическое значение катионов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аналитической группы.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группы имеют большое значение в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биохимичес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процессах.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соединение катиона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- поваренная соль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необходимая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приправа к пище,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0,9%-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 хлорида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физиологическим раствором, а также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средство, предохраняющее от порчи многие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калия и натрия входят в состав важнейшего продукта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молока.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Гидрокарбонат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NaНСО3 применяет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кондитерском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булочном производствах.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аммония и аммиак образуются при гниении белковых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присутствие 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мясных полуфабрикатах говорил о несвежести продуктов.</a:t>
            </a:r>
          </a:p>
        </p:txBody>
      </p:sp>
    </p:spTree>
    <p:extLst>
      <p:ext uri="{BB962C8B-B14F-4D97-AF65-F5344CB8AC3E}">
        <p14:creationId xmlns:p14="http://schemas.microsoft.com/office/powerpoint/2010/main" val="354921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970" y="1282890"/>
            <a:ext cx="97717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реакций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обнаружения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катионов I аналитической группы.</a:t>
            </a:r>
          </a:p>
        </p:txBody>
      </p:sp>
    </p:spTree>
    <p:extLst>
      <p:ext uri="{BB962C8B-B14F-4D97-AF65-F5344CB8AC3E}">
        <p14:creationId xmlns:p14="http://schemas.microsoft.com/office/powerpoint/2010/main" val="1636392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774" y="272956"/>
            <a:ext cx="1190084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                      6.Контрольные вопросы.</a:t>
            </a:r>
          </a:p>
          <a:p>
            <a:r>
              <a:rPr lang="ru-RU" sz="2400" dirty="0"/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Чем отличается I группа катионов од других групп сульфидной классификации?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Почему перед обнаружением катионов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необходимо из раствора удалить катионы NH4+ и Mg2+, если они и данном растворе присутствуют? Ответ подтвердите уравнениями реакций в молекулярной н ионной формах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Почему осаждение катиона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дигидроантимонатом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кадия проводится ив холоду и в нейтральной среде, а не в кислой и щелочной?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Каким реактивом и при каких условиях молено открыть катион К+? Напишите уравнения реакции взаимодействия фосфата калия с этим реактивом в молекулярной и ионной формах.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Какие реакции используют для обнаружения иона NH4+? Какие из них являются специфическими? Напишите соответствующие уравнения реакций в молекулярной и ионной формах.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 можно удалить катион NH4+ из анализируемого раствора? Напишите соответствующее уравнение реакции.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552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9560" y="382137"/>
            <a:ext cx="105633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1.Найти в дополнительной литературе-биологическое значение катионов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аналитической группы.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2.Самостоятельно.обзорно ознакомиться с катионами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аналитческой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.Подготовить «планшет»  с реакциями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аналитической группы.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38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90" y="602846"/>
            <a:ext cx="1041324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вопросы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1.Общая характеристика катионов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.Частные реакции на катиона К+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.Частные реакции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катиона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Na+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.Частные реакции катиона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5.Биологическое значение данных катионов.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.Контрольные вопросы.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7.Домашнее задание.</a:t>
            </a:r>
          </a:p>
        </p:txBody>
      </p:sp>
    </p:spTree>
    <p:extLst>
      <p:ext uri="{BB962C8B-B14F-4D97-AF65-F5344CB8AC3E}">
        <p14:creationId xmlns:p14="http://schemas.microsoft.com/office/powerpoint/2010/main" val="193604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2291" y="751677"/>
            <a:ext cx="9500486" cy="917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3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1.Общая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катионов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3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данной группе катионов относятся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К+,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+,</a:t>
            </a:r>
          </a:p>
          <a:p>
            <a:pPr marL="0" lvl="3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NН4+.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не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группового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реагента. </a:t>
            </a:r>
          </a:p>
          <a:p>
            <a:pPr marL="0" lvl="3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катионов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растворимы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marL="0" lvl="3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воде.</a:t>
            </a:r>
          </a:p>
          <a:p>
            <a:pPr marL="0" lvl="3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Катионы К+,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+, NН4+ в растворе бесцветны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соединений бесцветно,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окрашенными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/>
            <a:endParaRPr lang="ru-RU" sz="3600" dirty="0" smtClean="0"/>
          </a:p>
          <a:p>
            <a:pPr marL="0" lvl="3"/>
            <a:endParaRPr lang="ru-RU" sz="3600" dirty="0"/>
          </a:p>
          <a:p>
            <a:pPr marL="0" lvl="3"/>
            <a:endParaRPr lang="ru-RU" sz="3600" dirty="0" smtClean="0"/>
          </a:p>
          <a:p>
            <a:pPr marL="0" lvl="3"/>
            <a:endParaRPr lang="ru-RU" sz="3600" dirty="0"/>
          </a:p>
          <a:p>
            <a:pPr marL="0" lvl="3"/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37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4967" y="887105"/>
            <a:ext cx="11222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апример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хроматы (CrО42- - желтая окраска), перманганаты (MnO4- - фиолетовая окраска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).Гидроксиды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калия КОН и натрия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сильные щелочи, гидроксид аммония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NH4OH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и неустойчивое основание, разлагается на аммиак NН3 и воду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H2O.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Аммонийные соли (NН4Cl, (NН4)2СО3 и др.) разлагаются и улетучиваются при прокаливании. Для катиона аммония NН4+ характерны специфические реакции и реактивы.</a:t>
            </a:r>
          </a:p>
        </p:txBody>
      </p:sp>
    </p:spTree>
    <p:extLst>
      <p:ext uri="{BB962C8B-B14F-4D97-AF65-F5344CB8AC3E}">
        <p14:creationId xmlns:p14="http://schemas.microsoft.com/office/powerpoint/2010/main" val="428121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104" y="73697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786" y="185228"/>
            <a:ext cx="1069001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              2.Частные </a:t>
            </a:r>
            <a:r>
              <a:rPr lang="ru-RU" sz="3200" dirty="0">
                <a:solidFill>
                  <a:srgbClr val="FF0000"/>
                </a:solidFill>
              </a:rPr>
              <a:t>реакции на катиона К</a:t>
            </a:r>
            <a:r>
              <a:rPr lang="ru-RU" sz="3200" dirty="0" smtClean="0">
                <a:solidFill>
                  <a:srgbClr val="FF0000"/>
                </a:solidFill>
              </a:rPr>
              <a:t>+ </a:t>
            </a:r>
          </a:p>
          <a:p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                        Ход работы.</a:t>
            </a:r>
          </a:p>
          <a:p>
            <a:pPr lvl="0"/>
            <a:r>
              <a:rPr lang="ru-RU" altLang="ru-RU" sz="2800" b="1" dirty="0">
                <a:solidFill>
                  <a:srgbClr val="3D3D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1:</a:t>
            </a:r>
            <a:r>
              <a:rPr lang="ru-RU" altLang="ru-RU" sz="2800" dirty="0">
                <a:solidFill>
                  <a:srgbClr val="3D3D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Проделать частные реакции катионов I группы (натрия, калия, аммония).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1.Реакция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гексанитрокобальтатом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(III) натрия Na3[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(NО2)6] 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реакция. Катион К с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гексанитрокобальтатом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натрия образует кристаллический осадок комплексной соли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гексанитрокобальтатом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калия-натрия желтого цвета: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/>
          </a:p>
        </p:txBody>
      </p:sp>
      <p:pic>
        <p:nvPicPr>
          <p:cNvPr id="1030" name="Picture 6" descr="https://helpiks.org/helpiksorg/baza5/682799341955.files/image06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08" y="3709942"/>
            <a:ext cx="9758149" cy="253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529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1182" y="492369"/>
            <a:ext cx="1950590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Реакцию не проводят в сильнокислой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щелочной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средах. Сильные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разлагают комплексный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2[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(NO2)6]3- + 10Н+ = 2Со2+ + 5NO + 7NO2 + 5H2O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щелочной среде выпадает осадок Со(ОН)з бурого цвета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(NO2)6]3- + 3OH- =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(OH)3 v + 6NO2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 NH4+ мешает открытию иона К+, так как он с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Na3[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(NO2)6]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осадок,сходный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 цвету, так и по форме с осадком,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образуемым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ионом калия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Реакцию ведут в нейтральной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присутствии разбавленной уксусной кислоты CH3COOН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 удалив ионы NН4+ . Для проведения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при хранении он разлагается.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034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4" y="856357"/>
            <a:ext cx="188805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реакции: В пробирку прилить 2-3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капли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столько же раствора реактива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(NO2)6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кристаллического осадка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желтого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 указывает па присутствие иона 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Реакция 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гидротартратом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натрия , NaHC</a:t>
            </a:r>
            <a:r>
              <a:rPr lang="ru-RU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Гидротартрат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натрия, NaHC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образует с ионом К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кристаллический осадок КНС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растворимый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НCl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КОН, в воде при нагревании и нерастворимый в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Мешает ион NH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образующий белый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осадок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аналогичными свойствами.</a:t>
            </a:r>
          </a:p>
          <a:p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623756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967" y="163773"/>
            <a:ext cx="1131399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KCl + NaHC</a:t>
            </a:r>
            <a:r>
              <a:rPr lang="pt-BR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↔ KHC</a:t>
            </a:r>
            <a:r>
              <a:rPr lang="pt-BR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↓ + NaCl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HC</a:t>
            </a:r>
            <a:r>
              <a:rPr lang="pt-B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↔ KHC</a:t>
            </a:r>
            <a:r>
              <a:rPr lang="pt-B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белый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пробирку внесите 5 капель раствора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КСl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 капель раствора реагента. Для ускорения реакции можно потереть стенки пробирки палочкой с тупым кончиком. Убедитесь, что выпавший осадок кристаллический – быстро оседает на дно пробирки.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 содержимое пробирки на 4 части, перенеся 3 части капилляром в 3 чистые пробирки, 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 1-ой добавьте 5 капель воды и поставьте в горячую водяную баню – осадок растворился – почему?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растворимость большинства веществ с повышением температуры увеличивается.</a:t>
            </a:r>
          </a:p>
          <a:p>
            <a:endParaRPr lang="pt-BR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13163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468</TotalTime>
  <Words>958</Words>
  <Application>Microsoft Office PowerPoint</Application>
  <PresentationFormat>Широкоэкранный</PresentationFormat>
  <Paragraphs>173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Times New Roman</vt:lpstr>
      <vt:lpstr>Wingdings 3</vt:lpstr>
      <vt:lpstr>Ион (конференц-зал)</vt:lpstr>
      <vt:lpstr>Лабораторная работа №1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№1</dc:title>
  <dc:creator>user</dc:creator>
  <cp:lastModifiedBy>user</cp:lastModifiedBy>
  <cp:revision>40</cp:revision>
  <dcterms:created xsi:type="dcterms:W3CDTF">2020-08-31T15:13:43Z</dcterms:created>
  <dcterms:modified xsi:type="dcterms:W3CDTF">2020-09-08T15:19:30Z</dcterms:modified>
</cp:coreProperties>
</file>