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3834-4D22-45C7-BDEE-29D92AFAE313}" type="datetimeFigureOut">
              <a:rPr lang="ru-RU" smtClean="0"/>
              <a:t>02.09.2020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D139484-718E-4A01-9AB0-2B6DAED8354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3834-4D22-45C7-BDEE-29D92AFAE313}" type="datetimeFigureOut">
              <a:rPr lang="ru-RU" smtClean="0"/>
              <a:t>02.09.2020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484-718E-4A01-9AB0-2B6DAED835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3834-4D22-45C7-BDEE-29D92AFAE313}" type="datetimeFigureOut">
              <a:rPr lang="ru-RU" smtClean="0"/>
              <a:t>02.09.2020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484-718E-4A01-9AB0-2B6DAED835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3834-4D22-45C7-BDEE-29D92AFAE313}" type="datetimeFigureOut">
              <a:rPr lang="ru-RU" smtClean="0"/>
              <a:t>02.09.2020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484-718E-4A01-9AB0-2B6DAED8354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3834-4D22-45C7-BDEE-29D92AFAE313}" type="datetimeFigureOut">
              <a:rPr lang="ru-RU" smtClean="0"/>
              <a:t>02.09.2020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D139484-718E-4A01-9AB0-2B6DAED83541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3834-4D22-45C7-BDEE-29D92AFAE313}" type="datetimeFigureOut">
              <a:rPr lang="ru-RU" smtClean="0"/>
              <a:t>02.09.2020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484-718E-4A01-9AB0-2B6DAED8354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3834-4D22-45C7-BDEE-29D92AFAE313}" type="datetimeFigureOut">
              <a:rPr lang="ru-RU" smtClean="0"/>
              <a:t>02.09.2020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484-718E-4A01-9AB0-2B6DAED8354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3834-4D22-45C7-BDEE-29D92AFAE313}" type="datetimeFigureOut">
              <a:rPr lang="ru-RU" smtClean="0"/>
              <a:t>02.09.2020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484-718E-4A01-9AB0-2B6DAED835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3834-4D22-45C7-BDEE-29D92AFAE313}" type="datetimeFigureOut">
              <a:rPr lang="ru-RU" smtClean="0"/>
              <a:t>02.09.2020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484-718E-4A01-9AB0-2B6DAED835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3834-4D22-45C7-BDEE-29D92AFAE313}" type="datetimeFigureOut">
              <a:rPr lang="ru-RU" smtClean="0"/>
              <a:t>02.09.2020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484-718E-4A01-9AB0-2B6DAED8354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3834-4D22-45C7-BDEE-29D92AFAE313}" type="datetimeFigureOut">
              <a:rPr lang="ru-RU" smtClean="0"/>
              <a:t>02.09.2020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D139484-718E-4A01-9AB0-2B6DAED8354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D33834-4D22-45C7-BDEE-29D92AFAE313}" type="datetimeFigureOut">
              <a:rPr lang="ru-RU" smtClean="0"/>
              <a:t>02.09.2020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D139484-718E-4A01-9AB0-2B6DAED83541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                                              </a:t>
            </a:r>
            <a:r>
              <a:rPr lang="ru-RU" dirty="0" err="1" smtClean="0"/>
              <a:t>Сандыбаева</a:t>
            </a:r>
            <a:r>
              <a:rPr lang="ru-RU" dirty="0" smtClean="0"/>
              <a:t> </a:t>
            </a:r>
            <a:r>
              <a:rPr lang="ru-RU" dirty="0"/>
              <a:t>З.Х</a:t>
            </a:r>
          </a:p>
          <a:p>
            <a:r>
              <a:rPr lang="ru-RU" dirty="0"/>
              <a:t>    </a:t>
            </a:r>
            <a:r>
              <a:rPr lang="ru-RU" dirty="0" smtClean="0"/>
              <a:t> </a:t>
            </a:r>
            <a:r>
              <a:rPr lang="ru-RU" dirty="0" err="1"/>
              <a:t>Асилбек</a:t>
            </a:r>
            <a:r>
              <a:rPr lang="ru-RU" dirty="0"/>
              <a:t> </a:t>
            </a:r>
            <a:r>
              <a:rPr lang="ru-RU" dirty="0" err="1"/>
              <a:t>к.А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/>
              <a:t>Получение и технология </a:t>
            </a:r>
            <a:r>
              <a:rPr lang="ru-RU" sz="5400" dirty="0" err="1"/>
              <a:t>фитопрепаратов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952133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ОСНОВЫ ЗАГОТОВИТЕЛЬНОГО ПРОЦЕССА ЛЕКАРСТВЕННОГО РАСТИТЕЛЬНОГО СЫРЬЯ.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. Заготовка сырья дикорастущих и культивируемых лекарственных растений. 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Первичная обработка лекарственного растительного сырья. 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Приведения лекарственного растительного сырья в стандартное состояние. 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Сушка лекарственного растительного сырья.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. Упаковка, маркировка, транспортирование и хранение лекарственного растительного сырья 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Информационный материал: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11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404664"/>
            <a:ext cx="7859216" cy="561513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Доброкачественность ЛРС зависит от соблюдения сроков заготовки, правильной технологии сбора и режима сушки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/>
              <a:t>заготовке надо учитывать биологические особенности ЛР, динамику накопления действующих веществ, влияние особенностей сбора на состояние зарослей.  </a:t>
            </a:r>
            <a:endParaRPr lang="ru-RU" dirty="0" smtClean="0"/>
          </a:p>
          <a:p>
            <a:r>
              <a:rPr lang="ru-RU" dirty="0" smtClean="0"/>
              <a:t>Заготовительный </a:t>
            </a:r>
            <a:r>
              <a:rPr lang="ru-RU" dirty="0"/>
              <a:t>процесс состоит из следующих стадий: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сбор сырья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первичная обработка 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сушка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приведение сырья в стандартное состояние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упаковка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маркировка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транспортирование 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хранение.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082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404664"/>
            <a:ext cx="7859216" cy="583264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</a:t>
            </a:r>
            <a:r>
              <a:rPr lang="ru-RU" b="1" dirty="0"/>
              <a:t>Заготовка сырья дикорастущих и культивируемых лекарственных растений </a:t>
            </a:r>
            <a:endParaRPr lang="ru-RU" b="1" dirty="0" smtClean="0"/>
          </a:p>
          <a:p>
            <a:r>
              <a:rPr lang="ru-RU" dirty="0" smtClean="0"/>
              <a:t>Заготовка </a:t>
            </a:r>
            <a:r>
              <a:rPr lang="ru-RU" dirty="0"/>
              <a:t>сырья дикорастущих лекарственных растений – это система организационных, технологических и экономических мероприятий, обеспечивающих получение высококачественного сырья, отвечающего требованиям нормативной документации (НД). Процесс сбора регламентируют "Инструкции по сбору и сушке лекарственного растительного сырья" 1985г.  Такие инструкции разработаны на все виды сырья официальных дикорастущих лекарственных растений. Инструкции носят силу закона и обязательны для выполнения всеми заготовительными организациями и сборщиками.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  В </a:t>
            </a:r>
            <a:r>
              <a:rPr lang="ru-RU" b="1" dirty="0"/>
              <a:t>этих инструкциях указаны: </a:t>
            </a:r>
            <a:endParaRPr lang="ru-RU" b="1" dirty="0" smtClean="0"/>
          </a:p>
          <a:p>
            <a:r>
              <a:rPr lang="ru-RU" dirty="0" smtClean="0"/>
              <a:t>- </a:t>
            </a:r>
            <a:r>
              <a:rPr lang="ru-RU" dirty="0"/>
              <a:t>районы сбора сырья; 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сроки и приемы сбора; 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особенности первичной обработки сырья; 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режимы сушки; 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требования к качеству сырья;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условия и сроки его годности.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205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404664"/>
            <a:ext cx="7772400" cy="590465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Сбор следует проводить после специальной подготовки сборщиков, составления договора и выдачи удостоверения на право сбора. В случае сбора редких и других охраняемых видов выдается лицензия на право частичного и ограниченного сбора, что регламентируется инструкцией «Положение о сборщике лекарственного сырья». Необходимо помнить, что некоторые виды ЛР могут вызывать аллергические реакции, стать причиной дерматитов, воспаления слизистых оболочек глаз, носоглотки. При сборе ядовитых и сильнодействующих растений нужно помнить о мерах предосторожности, не привлекать к сбору данного сырья детей, при пользовании инвентарем надо соблюдать технику безопасности. </a:t>
            </a:r>
            <a:endParaRPr lang="ru-RU" dirty="0" smtClean="0"/>
          </a:p>
          <a:p>
            <a:r>
              <a:rPr lang="ru-RU" dirty="0" smtClean="0"/>
              <a:t>Процесс </a:t>
            </a:r>
            <a:r>
              <a:rPr lang="ru-RU" dirty="0"/>
              <a:t>сбора лекарственного растительного сырья (ЛРС) не сложен, но требует конкретных знаний: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места обитания растений,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состояние сырьевой базы; 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химическую изменчивость в пределах ареала и в онтогенезе; 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влияние способов заготовки на </a:t>
            </a:r>
            <a:r>
              <a:rPr lang="ru-RU" dirty="0" err="1"/>
              <a:t>возобновляемость</a:t>
            </a:r>
            <a:r>
              <a:rPr lang="ru-RU" dirty="0"/>
              <a:t> вида, т.е. должен быть соблюден рациональный режим эксплуатации </a:t>
            </a:r>
            <a:r>
              <a:rPr lang="ru-RU" dirty="0" smtClean="0"/>
              <a:t>зарослей.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395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476672"/>
            <a:ext cx="7931224" cy="576064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Собирают сырье лишь от здоровых</a:t>
            </a:r>
            <a:r>
              <a:rPr lang="ru-RU" dirty="0"/>
              <a:t>, хорошо развитых, не поврежденных насекомыми или микроорганизмами растений. Чистота сбора — одно из основных требований заготовки. Растения, произрастающие вдоль автомобильных дорог с интенсивным движением (около промышленных предприятий), могут накапливать в значительных количествах различные </a:t>
            </a:r>
            <a:r>
              <a:rPr lang="ru-RU" dirty="0" err="1"/>
              <a:t>токсиканты</a:t>
            </a:r>
            <a:r>
              <a:rPr lang="ru-RU" dirty="0"/>
              <a:t> (тяжелые металлы, </a:t>
            </a:r>
            <a:r>
              <a:rPr lang="ru-RU" dirty="0" err="1"/>
              <a:t>бензопирен</a:t>
            </a:r>
            <a:r>
              <a:rPr lang="ru-RU" dirty="0"/>
              <a:t> и др.). Поэтому не рекомендуется собирать сырье близ крупных промышленных предприятий и на обочинах дорог с интенсивным движением транспорта (ближе 100 м от обочины), а также в пределах территории крупных городов, вдоль загрязненных канав, водоемов и т. п. Необходимо помнить, что некоторые виды лекарственных растений могут вызывать у отдельных людей аллергические реакции, стать причиной дерматитов, воспаления слизистых оболочек глаза, носоглотки. </a:t>
            </a:r>
            <a:endParaRPr lang="ru-RU" dirty="0" smtClean="0"/>
          </a:p>
          <a:p>
            <a:r>
              <a:rPr lang="ru-RU" b="1" dirty="0" smtClean="0"/>
              <a:t>При </a:t>
            </a:r>
            <a:r>
              <a:rPr lang="ru-RU" b="1" dirty="0"/>
              <a:t>сборе ядовитых, сильнодействующих а также колючих</a:t>
            </a:r>
            <a:r>
              <a:rPr lang="ru-RU" dirty="0"/>
              <a:t> растений нужно соблюдать меры предосторожности, и не привлекать к сбору данного сырья детей, при пользовании инвентарем соблюдать технику безопасности. Сроки сбора лекарственного растительного сырья зависят от образования и накопления в нем действующих веществ, а также максимальной его </a:t>
            </a:r>
            <a:r>
              <a:rPr lang="ru-RU" dirty="0" err="1"/>
              <a:t>фитомассы</a:t>
            </a:r>
            <a:r>
              <a:rPr lang="ru-RU" dirty="0"/>
              <a:t>. Каждый вид сырья имеет свои календарные сроки и особенности сбора. Кроме того, существуют общие правила и методы по отдельным морфологическим группам, сложившиеся на основе длительного опыта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173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8147248" cy="583264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Сбор сырья проводят в рациональные сроки.  Это такой срок, когда в сырье содержится максимальное количество биологически активных веществ и когда заготовка не вызывает уничтожения зарослей. Выделяют календарные сроки: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весенний период (март - май)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это период начала вегетации растений, период </a:t>
            </a:r>
            <a:r>
              <a:rPr lang="ru-RU" dirty="0" err="1"/>
              <a:t>сокодвижения</a:t>
            </a:r>
            <a:r>
              <a:rPr lang="ru-RU" dirty="0"/>
              <a:t>.  </a:t>
            </a:r>
            <a:endParaRPr lang="ru-RU" dirty="0" smtClean="0"/>
          </a:p>
          <a:p>
            <a:r>
              <a:rPr lang="ru-RU" dirty="0" smtClean="0"/>
              <a:t>Собирают</a:t>
            </a:r>
            <a:r>
              <a:rPr lang="ru-RU" dirty="0"/>
              <a:t>: почки, коры, зимующие листья, некоторые виды подземных органов.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летний период (июнь - июль). Время вегетации и цветения. </a:t>
            </a:r>
            <a:endParaRPr lang="ru-RU" dirty="0" smtClean="0"/>
          </a:p>
          <a:p>
            <a:r>
              <a:rPr lang="ru-RU" dirty="0" smtClean="0"/>
              <a:t>Собирают </a:t>
            </a:r>
            <a:r>
              <a:rPr lang="ru-RU" dirty="0"/>
              <a:t>листья, цветки, травы.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осенний период (август - сентябрь).  </a:t>
            </a:r>
            <a:endParaRPr lang="ru-RU" dirty="0" smtClean="0"/>
          </a:p>
          <a:p>
            <a:r>
              <a:rPr lang="ru-RU" dirty="0" smtClean="0"/>
              <a:t>Собирают </a:t>
            </a:r>
            <a:r>
              <a:rPr lang="ru-RU" dirty="0"/>
              <a:t>плоды, семена, подземные органы.    В различных точках ареала календарные сроки могут сдвигаться. Это зависит от географического фактора и от погодных условий текущего года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887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404664"/>
            <a:ext cx="8075240" cy="5832648"/>
          </a:xfrm>
        </p:spPr>
        <p:txBody>
          <a:bodyPr>
            <a:normAutofit/>
          </a:bodyPr>
          <a:lstStyle/>
          <a:p>
            <a:r>
              <a:rPr lang="ru-RU" dirty="0"/>
              <a:t>Общие правила сбора сырья лекарственных растений:   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. Собирают хорошо развитые растения, не пораженные болезнями, не загрязненные пылью и грязью.   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Сбор ведут в сухую солнечную погоду, после того как обсохла роса, примерно с 11 до 17 часов. 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заготовке влажного сырья происходит: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его разогревание,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активация ферментов 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и разложение действующих веществ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331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404664"/>
            <a:ext cx="8204448" cy="6120680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dirty="0"/>
              <a:t>Исключения:    </a:t>
            </a:r>
            <a:endParaRPr lang="ru-RU" sz="3100" b="1" dirty="0" smtClean="0"/>
          </a:p>
          <a:p>
            <a:r>
              <a:rPr lang="ru-RU" dirty="0" smtClean="0"/>
              <a:t>1</a:t>
            </a:r>
            <a:r>
              <a:rPr lang="ru-RU" dirty="0"/>
              <a:t>. Сырье, содержащее эфирное масло, собирают утром, т.к. при повышенной температуре эфирное масло улетучивается;    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Сочные плоды собирают также в утренние часы, т.к. нагревание плодов на солнце приводит к резкому ускорению в них биохимических процессов, в том числе процессов брожения;    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Легко осыпающиеся плоды (например, плоды тмина) собирают по росе, т.е. рано утром, чтобы избежать потери сырья.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Ядовитые и сильнодействующие растения собирают только подготовленные работники и ни в коем случае не школьники.  Руки защищают рукавицами и к лицу не притрагиваются (чемерица, чистотел).   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. ^ Тара должна быть просторной, с вентилируемыми стенками (например, корзины, ящики для фруктов, но не мешки из полиэтилена). Емкость тары небольшая. Срок между сбором и сушкой сырья не должен быть более 2-х часов. 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транспортировка сырья затруднена, то сырье раскладывают в тени так, чтобы оно отдавало часть влаги и порче не подверглось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875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332656"/>
            <a:ext cx="8003232" cy="5904656"/>
          </a:xfrm>
        </p:spPr>
        <p:txBody>
          <a:bodyPr>
            <a:normAutofit fontScale="70000" lnSpcReduction="20000"/>
          </a:bodyPr>
          <a:lstStyle/>
          <a:p>
            <a:r>
              <a:rPr lang="ru-RU" sz="3100" b="1" dirty="0"/>
              <a:t>Первичная обработка лекарственного растительного сырья.    </a:t>
            </a:r>
            <a:endParaRPr lang="ru-RU" sz="3100" b="1" dirty="0" smtClean="0"/>
          </a:p>
          <a:p>
            <a:r>
              <a:rPr lang="ru-RU" dirty="0" smtClean="0"/>
              <a:t>При </a:t>
            </a:r>
            <a:r>
              <a:rPr lang="ru-RU" dirty="0"/>
              <a:t>подготовке сырья к сушке проверяют его соответствие требованиям НД на данный вид сырья.  </a:t>
            </a:r>
            <a:endParaRPr lang="ru-RU" dirty="0" smtClean="0"/>
          </a:p>
          <a:p>
            <a:r>
              <a:rPr lang="ru-RU" dirty="0" smtClean="0"/>
              <a:t>Сырье </a:t>
            </a:r>
            <a:r>
              <a:rPr lang="ru-RU" dirty="0"/>
              <a:t>сортируют, просматривают на наличие пораженных, грязных объектов. Укорачивают стебли, цветоносы, обрезают черешки листьев, убирают плодоножки. У подземных органов обрезают стебли, тонкие корни, отмершие части. У корней одуванчика обрезают корневую шейку. </a:t>
            </a:r>
            <a:endParaRPr lang="ru-RU" dirty="0" smtClean="0"/>
          </a:p>
          <a:p>
            <a:r>
              <a:rPr lang="ru-RU" dirty="0" smtClean="0"/>
              <a:t>Подземные </a:t>
            </a:r>
            <a:r>
              <a:rPr lang="ru-RU" dirty="0"/>
              <a:t>органы растений моют, кроме корней алтея, солодки и женьшеня. </a:t>
            </a:r>
            <a:endParaRPr lang="ru-RU" dirty="0" smtClean="0"/>
          </a:p>
          <a:p>
            <a:r>
              <a:rPr lang="ru-RU" dirty="0" smtClean="0"/>
              <a:t>Крупные </a:t>
            </a:r>
            <a:r>
              <a:rPr lang="ru-RU" dirty="0"/>
              <a:t>корневища и корни разрезают на куски вдоль или поперек и подвяливают. </a:t>
            </a:r>
            <a:endParaRPr lang="ru-RU" dirty="0" smtClean="0"/>
          </a:p>
          <a:p>
            <a:r>
              <a:rPr lang="ru-RU" dirty="0" smtClean="0"/>
              <a:t>Подвяливают </a:t>
            </a:r>
            <a:r>
              <a:rPr lang="ru-RU" dirty="0"/>
              <a:t>и сочные плоды, раскладывая на сквозняке на 2-3 дня.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этом сырье теряет до 50% воды, иначе при сушке плоды могут лопнуть. </a:t>
            </a:r>
            <a:endParaRPr lang="ru-RU" dirty="0" smtClean="0"/>
          </a:p>
          <a:p>
            <a:r>
              <a:rPr lang="ru-RU" dirty="0" smtClean="0"/>
              <a:t>Корни </a:t>
            </a:r>
            <a:r>
              <a:rPr lang="ru-RU" dirty="0"/>
              <a:t>женьшеня перед сушкой бланшируют, т.к. они долго сохраняют способность прорастания. Обрабатывают паром или горячей водой. 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обработке в течение 5-10 минут </a:t>
            </a:r>
            <a:r>
              <a:rPr lang="ru-RU" dirty="0" err="1"/>
              <a:t>клейстеризации</a:t>
            </a:r>
            <a:r>
              <a:rPr lang="ru-RU" dirty="0"/>
              <a:t> крахмала не происходит - получают "белый корень женьшеня", при обработке в течение 15-20 минут происходит </a:t>
            </a:r>
            <a:r>
              <a:rPr lang="ru-RU" dirty="0" err="1"/>
              <a:t>клейстеризация</a:t>
            </a:r>
            <a:r>
              <a:rPr lang="ru-RU" dirty="0"/>
              <a:t> и корни приобретают роговидную консистенцию - "красный корень женьшеня</a:t>
            </a:r>
            <a:r>
              <a:rPr lang="ru-RU" dirty="0" smtClean="0"/>
              <a:t>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003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332656"/>
            <a:ext cx="7931224" cy="5976664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/>
              <a:t> ^ Сушка лекарственного растительного сырья   </a:t>
            </a:r>
            <a:endParaRPr lang="ru-RU" sz="2800" b="1" dirty="0" smtClean="0"/>
          </a:p>
          <a:p>
            <a:r>
              <a:rPr lang="ru-RU" dirty="0" smtClean="0"/>
              <a:t> </a:t>
            </a:r>
            <a:r>
              <a:rPr lang="ru-RU" dirty="0"/>
              <a:t>Это способ, консервирования лекарственного сырья, обеспечивающий сохран­ность биологически активных веществ, создание более удобного товарного состояния для транспортирования и хранения. 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- процесс удаления (обезвоживания) жидкости из растительного мате­риала. </a:t>
            </a:r>
            <a:endParaRPr lang="ru-RU" dirty="0" smtClean="0"/>
          </a:p>
          <a:p>
            <a:r>
              <a:rPr lang="ru-RU" dirty="0" smtClean="0"/>
              <a:t>Собранное </a:t>
            </a:r>
            <a:r>
              <a:rPr lang="ru-RU" dirty="0"/>
              <a:t>лекарственное сырье содержит, как правило, 70-90 %, а высушенное –10-15 (20) % влаги. </a:t>
            </a:r>
            <a:endParaRPr lang="ru-RU" dirty="0" smtClean="0"/>
          </a:p>
          <a:p>
            <a:r>
              <a:rPr lang="ru-RU" dirty="0" smtClean="0"/>
              <a:t>Выбор </a:t>
            </a:r>
            <a:r>
              <a:rPr lang="ru-RU" dirty="0"/>
              <a:t>способа и режима сушки зависит:   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от количества воды в сырье;    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от морфолого-аналитической структуры сырья;    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от физико-химических свойств действующих веществ и состояния ферментативных систем. </a:t>
            </a:r>
            <a:endParaRPr lang="ru-RU" dirty="0" smtClean="0"/>
          </a:p>
          <a:p>
            <a:r>
              <a:rPr lang="ru-RU" dirty="0" smtClean="0"/>
              <a:t>Большинство </a:t>
            </a:r>
            <a:r>
              <a:rPr lang="ru-RU" dirty="0"/>
              <a:t>видов лекарственного растительного сырья применяется в медицине в высушенном виде. Лишь отдельные виды непосредственно после сбора перерабатываются в свежем состоянии. </a:t>
            </a:r>
            <a:r>
              <a:rPr lang="ru-RU" dirty="0" smtClean="0"/>
              <a:t>^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1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Тема 1. Основы </a:t>
            </a:r>
            <a:r>
              <a:rPr lang="ru-RU" sz="4000" dirty="0"/>
              <a:t>заготовительного процесса лекарственного растительного сырья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Тема 2. Правила заготовительного процесса</a:t>
            </a:r>
            <a:endParaRPr lang="ru-RU" sz="4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1143000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Занятие №2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7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332656"/>
            <a:ext cx="8003232" cy="590465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^ Воздушно-теневая сушка используется для сушки листьев, трав и цветков.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простейших случаях сырье для сушки раскладывают под навесами или в специальных сушильных сараях. Однако предпочтительнее осуществлять сушку в специально оборудованных воздушных сушилках или на чердаках.  Воздушные сушилки оборудуют стеллажами с рамами, на которые натянуты редкое полотно или металлическая сетка. Сушка в воздушных сушилках, сушильных сараях и чердачных помещениях протекает медленнее, чем на открытом воздухе под навесами, но обеспечивает сырье лучшего качества. </a:t>
            </a:r>
            <a:endParaRPr lang="ru-RU" dirty="0" smtClean="0"/>
          </a:p>
          <a:p>
            <a:r>
              <a:rPr lang="ru-RU" dirty="0" smtClean="0"/>
              <a:t>Солнечная </a:t>
            </a:r>
            <a:r>
              <a:rPr lang="ru-RU" dirty="0"/>
              <a:t>сушка применяется в районах с жарким сухим климатом, преимущественно для коры, корней, корневищ и других подземных органов, которые, как правило, почти не повреждаются под влиянием солнечной радиации. Особенно "показана" солнечная сушка для сырья, содержащего дубильные вещества. </a:t>
            </a:r>
            <a:endParaRPr lang="ru-RU" dirty="0" smtClean="0"/>
          </a:p>
          <a:p>
            <a:r>
              <a:rPr lang="ru-RU" dirty="0" smtClean="0"/>
              <a:t>Однако </a:t>
            </a:r>
            <a:r>
              <a:rPr lang="ru-RU" dirty="0"/>
              <a:t>следует учесть, что содержание некоторых алкалоидов при сушке сырья на солнце снижается (скополия, крестовник).  Из-за повреждающего действия солнечных лучей на пигменты листья, цвет­ки и травы рекомендуется сушить только в тени. 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/>
              <a:t>преимуществам солнеч­ного метода сушки относится более быстрое обезвоживание, чем при воз­душно-теневой сушке.  Как при воздушно-теневой, так и при солнечной сушке во избежание увлажнения сырья на ночь его необходимо убирать в помещение или укрывать плотной тканью. </a:t>
            </a:r>
          </a:p>
        </p:txBody>
      </p:sp>
    </p:spTree>
    <p:extLst>
      <p:ext uri="{BB962C8B-B14F-4D97-AF65-F5344CB8AC3E}">
        <p14:creationId xmlns:p14="http://schemas.microsoft.com/office/powerpoint/2010/main" val="2035731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332656"/>
            <a:ext cx="7931224" cy="6048672"/>
          </a:xfrm>
        </p:spPr>
        <p:txBody>
          <a:bodyPr>
            <a:normAutofit fontScale="70000" lnSpcReduction="20000"/>
          </a:bodyPr>
          <a:lstStyle/>
          <a:p>
            <a:r>
              <a:rPr lang="ru-RU" sz="2900" b="1" dirty="0"/>
              <a:t>^ Приведение лекарственного растительного сырья в стандартное состояние </a:t>
            </a:r>
            <a:endParaRPr lang="ru-RU" sz="2900" b="1" dirty="0" smtClean="0"/>
          </a:p>
          <a:p>
            <a:r>
              <a:rPr lang="ru-RU" dirty="0" smtClean="0"/>
              <a:t>После </a:t>
            </a:r>
            <a:r>
              <a:rPr lang="ru-RU" dirty="0"/>
              <a:t>сушки сырье должно соответствовать требованиям НД по содержанию влаги. 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. Его при необходимости досушивают или увлажняют.  Недосушенное сырье доводят до воздушно-сухого состояния, разложив тонким слоем в хорошо проветриваемом помещении. Пересушенное выдерживают в помещении с несколько повышенной влажностью в течение 1-2 суток.   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Сырье сортируют: удаляют все дефектные части и части, не соответствующие стандарту (отбирают вручную или отсеивают).  </a:t>
            </a:r>
            <a:endParaRPr lang="ru-RU" dirty="0" smtClean="0"/>
          </a:p>
          <a:p>
            <a:r>
              <a:rPr lang="ru-RU" dirty="0" smtClean="0"/>
              <a:t>Это</a:t>
            </a:r>
            <a:r>
              <a:rPr lang="ru-RU" dirty="0"/>
              <a:t>: - ошибочно собранные нетоварные части производящего растения; - изменившие естественную окраску; - заплесневевшие; - грубые стебли; - одревесневшие части корней; - излишне измельченные части сырья; - посторонние органические и минеральные примеси. ^ Для этого используют: - ручные и механические грохоты со сменными ситами (трясунки); - веялки-сортировки с вентиляторами; - сепараторы; - ленточные транспортеры и специальные сортировочные машины.    3. При необходимости сырье подвергают различным способам обработки - режут, брикетируют или прессуют. Все сортировочные операции проводят в помещениях, имеющих вытяжную вентиляцию. Особую осторожность следует соблюдать при работе с ядовитым и сильнодействующим сырьем (оберегать глаза, защищая их очками, нос и рот от пыли с помощью респиратора или марлевой повязки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945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404664"/>
            <a:ext cx="8003232" cy="597666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 </a:t>
            </a:r>
            <a:r>
              <a:rPr lang="ru-RU" sz="3200" b="1" dirty="0"/>
              <a:t>^ Упаковка, маркировка, транспортирование растительного сырья  </a:t>
            </a:r>
            <a:endParaRPr lang="ru-RU" b="1" dirty="0" smtClean="0"/>
          </a:p>
          <a:p>
            <a:r>
              <a:rPr lang="ru-RU" dirty="0" smtClean="0"/>
              <a:t>  </a:t>
            </a:r>
            <a:r>
              <a:rPr lang="ru-RU" dirty="0"/>
              <a:t>Указанный раздел регламентирует следующая нормативная документация:   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. ГОСТ 6077-80 "Сырье лекарственное растительное. Упаковка, маркировка, транспортирование и хранение".    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ГОСТ 17768-80 "Лекарственные средства. Упаковка, маркировка, транспортирование и хранение".    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"Инструкция по организации хранения в аптечных учреждениях различных групп лекарственных средств и изделий медицинского назначения", утверждена приказом Министерства здравоохранения РФ № 377 от 13.11.96 г.    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ГФ XI изд., вып.1, общая статья: "Хранение лекарственного растительного сырья", «Упаковка, маркировка и транспортирование лекарственного растительного сырья».    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. "Инструкции по сбору и сушке лекарственного растительного сырья",1985 </a:t>
            </a:r>
            <a:r>
              <a:rPr lang="ru-RU" dirty="0" err="1"/>
              <a:t>г.изд</a:t>
            </a:r>
            <a:r>
              <a:rPr lang="ru-RU" dirty="0"/>
              <a:t>., содержат раздел "условия заготовки, упаковка и сроки хранения сырья".  В частной НД на конкретный вид сырья (ФС, ВФС, ГОСТы, МРТУ) есть указания на условия, упаковку и сроки хранения сырья. </a:t>
            </a:r>
            <a:endParaRPr lang="ru-RU" dirty="0" smtClean="0"/>
          </a:p>
          <a:p>
            <a:r>
              <a:rPr lang="ru-RU" dirty="0" smtClean="0"/>
              <a:t>Упаковка </a:t>
            </a:r>
            <a:r>
              <a:rPr lang="ru-RU" dirty="0"/>
              <a:t>лекарственного растительного сырья - операция, обеспечивающая сохранность сырья по показателям качества в процессе транспортировки и хранения. Тип упаковки и вид тары определяются свойствами лекарственного растительного сырья.    Тара должна быть чистой, сухой, без посторонних запахов и однородной для каждой партии сырья.    Различают тару транспортную и потребительскую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201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332656"/>
            <a:ext cx="7859216" cy="5904656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/>
              <a:t> </a:t>
            </a:r>
            <a:r>
              <a:rPr lang="ru-RU" sz="3400" b="1" dirty="0"/>
              <a:t>^ Маркировка лекарственного растительного сырья. </a:t>
            </a:r>
            <a:endParaRPr lang="ru-RU" sz="3400" b="1" dirty="0" smtClean="0"/>
          </a:p>
          <a:p>
            <a:endParaRPr lang="ru-RU" b="1" dirty="0" smtClean="0"/>
          </a:p>
          <a:p>
            <a:r>
              <a:rPr lang="ru-RU" dirty="0" smtClean="0"/>
              <a:t>Маркировочные </a:t>
            </a:r>
            <a:r>
              <a:rPr lang="ru-RU" dirty="0"/>
              <a:t>обозначения на таре груза в виде надписей на бирках или ярлычках облегчают обращение с сырьем при поступлении на склад, при отправке со склада и в процессе хранения. Маркировку наносят на тару несмывающейся краской крупным шрифтом.  </a:t>
            </a:r>
            <a:endParaRPr lang="ru-RU" dirty="0" smtClean="0"/>
          </a:p>
          <a:p>
            <a:r>
              <a:rPr lang="ru-RU" dirty="0" smtClean="0"/>
              <a:t>^ </a:t>
            </a:r>
            <a:r>
              <a:rPr lang="ru-RU" dirty="0"/>
              <a:t>1. Маркировка потребительской тары на упаковке указывается: 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- наименование министерства;   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- наименование </a:t>
            </a:r>
            <a:r>
              <a:rPr lang="ru-RU" dirty="0" smtClean="0"/>
              <a:t>предприятия-изготовителя</a:t>
            </a:r>
            <a:r>
              <a:rPr lang="ru-RU" dirty="0"/>
              <a:t>, его товарный знак;  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название продукции на латинском и русском языках;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масса сырья при максимально допустимой влажности;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способ употребления;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условия хранения;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регистрационный номер;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номер серии;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срок годности;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цена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942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476672"/>
            <a:ext cx="7931224" cy="5760640"/>
          </a:xfrm>
        </p:spPr>
        <p:txBody>
          <a:bodyPr>
            <a:normAutofit fontScale="70000" lnSpcReduction="20000"/>
          </a:bodyPr>
          <a:lstStyle/>
          <a:p>
            <a:r>
              <a:rPr lang="ru-RU" sz="2900" b="1" dirty="0"/>
              <a:t>^ Хранение лекарственного растительного сырья </a:t>
            </a:r>
            <a:endParaRPr lang="ru-RU" sz="2900" b="1" dirty="0" smtClean="0"/>
          </a:p>
          <a:p>
            <a:r>
              <a:rPr lang="ru-RU" dirty="0" smtClean="0"/>
              <a:t>- </a:t>
            </a:r>
            <a:r>
              <a:rPr lang="ru-RU" dirty="0"/>
              <a:t>это процесс, обеспечивающего доброкачественность сырья в течение установленного для него срока годности.    </a:t>
            </a:r>
            <a:endParaRPr lang="ru-RU" dirty="0" smtClean="0"/>
          </a:p>
          <a:p>
            <a:r>
              <a:rPr lang="ru-RU" dirty="0" smtClean="0"/>
              <a:t>Сырье </a:t>
            </a:r>
            <a:r>
              <a:rPr lang="ru-RU" dirty="0"/>
              <a:t>должно храниться: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в упакованном в соответствии с требованиями НТД виде;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в сухих, чистых, хорошо вентилируемых складских помещениях, защищенных от воздействия прямых солнечных лучей и не зараженных амбарными вредителями. </a:t>
            </a:r>
            <a:endParaRPr lang="ru-RU" dirty="0" smtClean="0"/>
          </a:p>
          <a:p>
            <a:r>
              <a:rPr lang="ru-RU" dirty="0" smtClean="0"/>
              <a:t>Помещения </a:t>
            </a:r>
            <a:r>
              <a:rPr lang="ru-RU" dirty="0"/>
              <a:t>для хранения могут быть: - временными (навесы, амбары, чердаки)  - постоянными (специально оборудованные складские помеще­ния). </a:t>
            </a:r>
            <a:endParaRPr lang="ru-RU" dirty="0" smtClean="0"/>
          </a:p>
          <a:p>
            <a:r>
              <a:rPr lang="ru-RU" dirty="0" smtClean="0"/>
              <a:t>^ </a:t>
            </a:r>
            <a:r>
              <a:rPr lang="ru-RU" dirty="0"/>
              <a:t>Склад должен иметь: - приемное отделение, где производится оформление документов, проверка качества упаковки, маркировки, а также отбор проб для анализа; - изолятор для временного хранения сырья, зараженного вреди­телями;  - помещение для временного хранения и подработки нестандартного сырья;  - помещения для раздельного хранения различных групп сырья. </a:t>
            </a:r>
            <a:endParaRPr lang="ru-RU" dirty="0" smtClean="0"/>
          </a:p>
          <a:p>
            <a:r>
              <a:rPr lang="ru-RU" dirty="0" smtClean="0"/>
              <a:t>^ </a:t>
            </a:r>
            <a:r>
              <a:rPr lang="ru-RU" dirty="0"/>
              <a:t>Основными факторами, воздействующими на лекарственное раститель­ное сырье при хранении, являются  - внешние — гигиенические (влажность, температура, свет) и природно-климатические (время года, зональность); - внутренние — физико-химические и биологические процессы, протекающие в лекарственном растительном сырье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496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476672"/>
            <a:ext cx="8136904" cy="600167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Недопустимо закладывать на хранение сырье с повышенной влажностью (выше норм, предусмотрен­ных НД), так как это способствует его самосогреванию, заплесневению, слеживанию и гниению.  Повышенная влажность воздуха складских поме­щений также приводит к снижению качества сырья и уменьшению содер­жания в нем действующих веществ, особенно для гигроскопичных видов (цветки боярышника, ландыша, листья белены, красавки и др.). Ягоды малины, черники, смородины лучше хранить при частом проветривании. Основная масса лекарственного сырья хранится в общих помещениях.     ^ Раздельно по группам в изолированных помещениях хранят:    - ядовитое и сильнодействующее сырье;     - эфирно-масличное сырье;     - плоды и семена.    Оптимальная t° = 10-15° C, влажность воздуха 30-40%. В аптеках сырье хранят в специальных шкафах, ящиках, в складских помещениях на стеллажах.  Размещение сырья на стеллажах по ГФ-ХI, </a:t>
            </a:r>
            <a:r>
              <a:rPr lang="ru-RU" dirty="0" err="1"/>
              <a:t>вып</a:t>
            </a:r>
            <a:r>
              <a:rPr lang="ru-RU" dirty="0"/>
              <a:t>. 1.: - Расстояние между стеллажом и полом должно быть не менее 25 см,  - высота штабеля для плодов, семян и почек – не более 2,5 м;  - для листьев, цветков, трав – не более 4 м,  - для остальных видов – 4 м и более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671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332656"/>
            <a:ext cx="8003232" cy="597666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Тара для хранения: </a:t>
            </a:r>
            <a:r>
              <a:rPr lang="ru-RU" dirty="0"/>
              <a:t>в аптеках – стеклянная, металлическая, ящики с крышками, </a:t>
            </a:r>
            <a:r>
              <a:rPr lang="ru-RU" dirty="0" err="1"/>
              <a:t>наскладах</a:t>
            </a:r>
            <a:r>
              <a:rPr lang="ru-RU" dirty="0"/>
              <a:t> - тюки, закрытые ящики, мешки. </a:t>
            </a:r>
            <a:endParaRPr lang="ru-RU" dirty="0" smtClean="0"/>
          </a:p>
          <a:p>
            <a:r>
              <a:rPr lang="ru-RU" dirty="0" smtClean="0"/>
              <a:t>Некоторые </a:t>
            </a:r>
            <a:r>
              <a:rPr lang="ru-RU" dirty="0"/>
              <a:t>гигроскопические виды сырья хранят в стеклянной или металлической таре герметически укупоренными и при необходимости залитыми парафином (например, листья наперстянки, почечный чай, порошок горчицы и др.) Для предотвращения порчи высушенных сочных плодов амбарными вредителями рекомендуется помещать в ящики флакон с хлороформом, в пробку которого вставлена трубочка для улетучивания паров хлороформа.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хранении ЛРС, содержащего сердечные гликозиды, на этикетке указывают ВАЛОР сырья. Активность такого сырья при хранении контролируют ежегодно. Ядовитое (список А) и сильнодействующее (список Б) лекарственное сырье хранится в отдельном складском помещении, в сейфах или металли­ческих шкафах под замком. На окнах должны быть металлические решетки, двери также обивают металлом. Помещение оборудуют световой и звуковой сигнализацией. После окончания работы помещение пломбируют. На складах осуществляется также контейнерное хранение, причем каж­дый контейнер сопровождается необходимыми сведениями о номере пар­тии, данными по анализу сырья и т.д.    </a:t>
            </a:r>
            <a:endParaRPr lang="ru-RU" dirty="0" smtClean="0"/>
          </a:p>
          <a:p>
            <a:r>
              <a:rPr lang="ru-RU" dirty="0" smtClean="0"/>
              <a:t>Сырье </a:t>
            </a:r>
            <a:r>
              <a:rPr lang="ru-RU" dirty="0"/>
              <a:t>при хранении на складе необходимо ежегодно перекладывать, обращая внимание на наличие амбарных вредителей и на соответствие длительности хранения сроку годности, указанному в НД. Помещение и стеллажи ежегодно должны подвергаться дезинфекции.     На складах зарубежных фирм по переработке лекарственного растительного сырья осуществляется контейнерное хранение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8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Дать  понятие, правила сбора и сушки </a:t>
            </a:r>
            <a:r>
              <a:rPr lang="ru-RU" dirty="0" err="1"/>
              <a:t>сырья,взависимости</a:t>
            </a:r>
            <a:r>
              <a:rPr lang="ru-RU" dirty="0"/>
              <a:t> от состава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Освоение </a:t>
            </a:r>
            <a:r>
              <a:rPr lang="ru-RU" dirty="0"/>
              <a:t>практических навыков по проведению микроскопии лекарственного растительного сырья и проведение полного анализа готовых </a:t>
            </a:r>
            <a:r>
              <a:rPr lang="ru-RU" dirty="0" err="1"/>
              <a:t>фитопрепаратов</a:t>
            </a:r>
            <a:r>
              <a:rPr lang="ru-RU" dirty="0"/>
              <a:t>, применяемых в фитотерапии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Цель занятия: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4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-общее понятие о технике безопасности работы в химических испытательных лабораториях, </a:t>
            </a:r>
            <a:r>
              <a:rPr lang="ru-RU" dirty="0" err="1" smtClean="0"/>
              <a:t>стндартизации</a:t>
            </a:r>
            <a:r>
              <a:rPr lang="ru-RU" dirty="0" smtClean="0"/>
              <a:t>, стандартах, законах используемых при стандартизации, лекарственных растениях, лекарственном растительном сырье, понятие о биологически активных веществах, знакомство с ГФ , </a:t>
            </a:r>
          </a:p>
          <a:p>
            <a:r>
              <a:rPr lang="ru-RU" dirty="0" smtClean="0"/>
              <a:t>-ознакомиться с общей номенклатурой лекарственных растений, лекарственным растительным сырьем и </a:t>
            </a:r>
            <a:r>
              <a:rPr lang="ru-RU" dirty="0" err="1" smtClean="0"/>
              <a:t>фитопрепаратов</a:t>
            </a:r>
            <a:r>
              <a:rPr lang="ru-RU" dirty="0" smtClean="0"/>
              <a:t> в готовой форме, используемых при стандартизации и контроле качества в испытательных лабораториях.</a:t>
            </a:r>
          </a:p>
          <a:p>
            <a:r>
              <a:rPr lang="ru-RU" dirty="0" smtClean="0"/>
              <a:t>- проводить контроль качества по требуемым показателям и анализ лекарственных препаратов из лекарственных растений и лекарственного растительного сырья, применяемых при стандартизации </a:t>
            </a:r>
          </a:p>
          <a:p>
            <a:r>
              <a:rPr lang="ru-RU" dirty="0" smtClean="0"/>
              <a:t>-владеть методикой выполнения самостоятельной работы.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Студент должен знать: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495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распознавать лекарственные растения и лекарственное растительное сырье, применяемых при стандартизации в фитотерапии</a:t>
            </a:r>
          </a:p>
          <a:p>
            <a:r>
              <a:rPr lang="ru-RU" dirty="0"/>
              <a:t>- проводить контроль качества по требуемым показателям и анализ лекарственных препаратов из лекарственных растений и лекарственного растительного сырья, применяемых при стандартизации  </a:t>
            </a:r>
          </a:p>
          <a:p>
            <a:r>
              <a:rPr lang="ru-RU" dirty="0"/>
              <a:t>- использовать нормативные документы (Закон </a:t>
            </a:r>
            <a:r>
              <a:rPr lang="ru-RU" dirty="0" err="1"/>
              <a:t>олекарственых</a:t>
            </a:r>
            <a:r>
              <a:rPr lang="ru-RU" dirty="0"/>
              <a:t> средствах, ГФ РК, Реестр РК, приказы о стандартизации, положения о стандартизации, кодексы и т.д.) по вопросам стандартизации готовых лекарственных форм, используемых в фитотерапии.</a:t>
            </a:r>
          </a:p>
          <a:p>
            <a:r>
              <a:rPr lang="ru-RU" dirty="0"/>
              <a:t>- поиска и отбор материала, для раскрытия темы стандартизация лекарственных растений, применяемые в фитотерапии.</a:t>
            </a:r>
          </a:p>
          <a:p>
            <a:r>
              <a:rPr lang="ru-RU" dirty="0"/>
              <a:t>-уметь пользоваться, необходимой научной, учебной и профессиональной литературой для будущего специалиста, пригодной для работы с лекарственными растениями, применяемых в фитотерапии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Студент должен уметь: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72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4000" dirty="0" smtClean="0"/>
          </a:p>
          <a:p>
            <a:r>
              <a:rPr lang="ru-RU" sz="4000" dirty="0" smtClean="0"/>
              <a:t>1</a:t>
            </a:r>
            <a:r>
              <a:rPr lang="ru-RU" sz="4000" dirty="0"/>
              <a:t>. Общие правила сбора </a:t>
            </a:r>
            <a:r>
              <a:rPr lang="ru-RU" sz="4000" dirty="0" smtClean="0"/>
              <a:t>сырья</a:t>
            </a:r>
          </a:p>
          <a:p>
            <a:r>
              <a:rPr lang="ru-RU" sz="4000" dirty="0" smtClean="0"/>
              <a:t>2</a:t>
            </a:r>
            <a:r>
              <a:rPr lang="ru-RU" sz="4000" dirty="0"/>
              <a:t>. Первичная обработка. </a:t>
            </a:r>
            <a:endParaRPr lang="ru-RU" sz="4000" dirty="0" smtClean="0"/>
          </a:p>
          <a:p>
            <a:r>
              <a:rPr lang="ru-RU" sz="4000" dirty="0" smtClean="0"/>
              <a:t>3. Общие </a:t>
            </a:r>
            <a:r>
              <a:rPr lang="ru-RU" sz="4000" dirty="0"/>
              <a:t>правила сушки сырья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-естественная сушка</a:t>
            </a:r>
          </a:p>
          <a:p>
            <a:r>
              <a:rPr lang="ru-RU" sz="4000" dirty="0" smtClean="0"/>
              <a:t>-искусственная сушка </a:t>
            </a:r>
            <a:endParaRPr lang="ru-RU" sz="4000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План занятии: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3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1.Перечислите </a:t>
            </a:r>
            <a:r>
              <a:rPr lang="ru-RU" dirty="0"/>
              <a:t>основные методы сбора </a:t>
            </a:r>
            <a:r>
              <a:rPr lang="ru-RU" dirty="0" smtClean="0"/>
              <a:t>сырья?</a:t>
            </a:r>
            <a:endParaRPr lang="ru-RU" dirty="0"/>
          </a:p>
          <a:p>
            <a:r>
              <a:rPr lang="ru-RU" dirty="0"/>
              <a:t>2. Укажите факторы ,влияющие на качество </a:t>
            </a:r>
            <a:r>
              <a:rPr lang="ru-RU" dirty="0" smtClean="0"/>
              <a:t>сырья?</a:t>
            </a:r>
            <a:endParaRPr lang="ru-RU" dirty="0"/>
          </a:p>
          <a:p>
            <a:r>
              <a:rPr lang="ru-RU" dirty="0"/>
              <a:t>3.Объясните как проводится </a:t>
            </a:r>
            <a:r>
              <a:rPr lang="ru-RU" dirty="0" smtClean="0"/>
              <a:t>сушка?</a:t>
            </a:r>
          </a:p>
          <a:p>
            <a:r>
              <a:rPr lang="ru-RU" dirty="0" smtClean="0"/>
              <a:t>4. Как проводится первичная </a:t>
            </a:r>
            <a:r>
              <a:rPr lang="ru-RU" dirty="0"/>
              <a:t>обработка </a:t>
            </a:r>
            <a:r>
              <a:rPr lang="ru-RU" dirty="0" smtClean="0"/>
              <a:t>сырья?</a:t>
            </a:r>
            <a:endParaRPr lang="ru-RU" dirty="0"/>
          </a:p>
          <a:p>
            <a:r>
              <a:rPr lang="ru-RU" dirty="0" smtClean="0"/>
              <a:t>5.Перечислите </a:t>
            </a:r>
            <a:r>
              <a:rPr lang="ru-RU" dirty="0"/>
              <a:t>и обоснуйте методы сушки </a:t>
            </a:r>
            <a:r>
              <a:rPr lang="ru-RU" dirty="0" smtClean="0"/>
              <a:t>ЛРС?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Вопросы для самоконтроля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994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СРС: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Проблемы стандартизации лекарственного растительного сырья в Республике Кыргызстан. Импорт и экспорт лекарственного растительного </a:t>
            </a:r>
            <a:r>
              <a:rPr lang="ru-RU" dirty="0" smtClean="0"/>
              <a:t>сырья</a:t>
            </a:r>
          </a:p>
          <a:p>
            <a:r>
              <a:rPr lang="ru-RU" dirty="0"/>
              <a:t>1.Укажите на основные проблемы стандартизации лекарственного растительного сырья в Республике Кыргызстан.</a:t>
            </a:r>
          </a:p>
          <a:p>
            <a:r>
              <a:rPr lang="ru-RU"/>
              <a:t>3.Охарактеризуйте импорт и экспорт лекарственного растительного сырья в КР.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580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 Лекарственное сырье растительного и животного происхождения. Фармакогнозия / Под. ред. Г.П. Яковлева. – СПб.: </a:t>
            </a:r>
            <a:r>
              <a:rPr lang="ru-RU" dirty="0" err="1"/>
              <a:t>СпецЛит</a:t>
            </a:r>
            <a:r>
              <a:rPr lang="ru-RU" dirty="0"/>
              <a:t>, 2006. – 845 с.: ил.</a:t>
            </a:r>
          </a:p>
          <a:p>
            <a:r>
              <a:rPr lang="ru-RU" dirty="0"/>
              <a:t>2. Муравьева Д.А., Самылина И.А., Яковлев Г.П. Фармакогнозия. Учебник. – 4-е изд., </a:t>
            </a:r>
            <a:r>
              <a:rPr lang="ru-RU" dirty="0" err="1"/>
              <a:t>перераб</a:t>
            </a:r>
            <a:r>
              <a:rPr lang="ru-RU" dirty="0"/>
              <a:t>. и доп. – М.: ОАО Издательство «Медицина», 2007. – 656 с.: ил.</a:t>
            </a:r>
          </a:p>
          <a:p>
            <a:r>
              <a:rPr lang="ru-RU" dirty="0"/>
              <a:t>3. Руководство к практическим занятиям по фармакогнозии: Учебное пособие /Под ред. И.А. Самылиной, А.А. Сорокиной. – М.: ООО «Медицинское информационное агентство», 2007. – 672 с.</a:t>
            </a:r>
          </a:p>
          <a:p>
            <a:r>
              <a:rPr lang="ru-RU" dirty="0"/>
              <a:t>4. Самылина И.А., Аносова О.Г. Фармакогнозия: учебное пособие: Атлас в 2 т. – М., 2007. – Т.1. – 192 с.; Т.2. – 384 с.</a:t>
            </a:r>
          </a:p>
          <a:p>
            <a:r>
              <a:rPr lang="ru-RU" dirty="0"/>
              <a:t>5.Самылина И.А., Ермакова В.А., </a:t>
            </a:r>
            <a:r>
              <a:rPr lang="ru-RU" dirty="0" err="1"/>
              <a:t>Бобкова</a:t>
            </a:r>
            <a:r>
              <a:rPr lang="ru-RU" dirty="0"/>
              <a:t> Н.В., Потанина О.Г. Фармакогнозия: учебное пособие: Атлас. – Т.3. – М., 2009. – 488 с.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dirty="0" smtClean="0">
                <a:solidFill>
                  <a:schemeClr val="tx1"/>
                </a:solidFill>
              </a:rPr>
              <a:t>Литература: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115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</TotalTime>
  <Words>3153</Words>
  <Application>Microsoft Office PowerPoint</Application>
  <PresentationFormat>Экран (4:3)</PresentationFormat>
  <Paragraphs>164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Справедливость</vt:lpstr>
      <vt:lpstr>Получение и технология фитопрепаратов</vt:lpstr>
      <vt:lpstr>Занятие №2</vt:lpstr>
      <vt:lpstr>Цель занятия:</vt:lpstr>
      <vt:lpstr>Студент должен знать:</vt:lpstr>
      <vt:lpstr>Студент должен уметь:</vt:lpstr>
      <vt:lpstr>План занятии:</vt:lpstr>
      <vt:lpstr>Вопросы для самоконтроля</vt:lpstr>
      <vt:lpstr>СРС:</vt:lpstr>
      <vt:lpstr>Литература:</vt:lpstr>
      <vt:lpstr>Информационный материал: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Получение и технология фитопрепаратов</dc:title>
  <dc:creator>Пользователь</dc:creator>
  <cp:lastModifiedBy>Admin</cp:lastModifiedBy>
  <cp:revision>8</cp:revision>
  <dcterms:created xsi:type="dcterms:W3CDTF">2020-09-01T10:10:34Z</dcterms:created>
  <dcterms:modified xsi:type="dcterms:W3CDTF">2020-09-02T05:50:34Z</dcterms:modified>
</cp:coreProperties>
</file>