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337BAB-0005-4334-A6A0-DC61F9B57E49}" type="datetimeFigureOut">
              <a:rPr lang="ru-RU" smtClean="0"/>
              <a:t>27.08.2020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47FCA-8E99-4087-B280-405AC6E97F0F}" type="slidenum">
              <a:rPr lang="ru-RU" smtClean="0"/>
              <a:t>‹#›</a:t>
            </a:fld>
            <a:endParaRPr lang="ru-RU"/>
          </a:p>
        </p:txBody>
      </p:sp>
    </p:spTree>
    <p:extLst>
      <p:ext uri="{BB962C8B-B14F-4D97-AF65-F5344CB8AC3E}">
        <p14:creationId xmlns:p14="http://schemas.microsoft.com/office/powerpoint/2010/main" val="381836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C947FCA-8E99-4087-B280-405AC6E97F0F}" type="slidenum">
              <a:rPr lang="ru-RU" smtClean="0"/>
              <a:t>1</a:t>
            </a:fld>
            <a:endParaRPr lang="ru-RU"/>
          </a:p>
        </p:txBody>
      </p:sp>
    </p:spTree>
    <p:extLst>
      <p:ext uri="{BB962C8B-B14F-4D97-AF65-F5344CB8AC3E}">
        <p14:creationId xmlns:p14="http://schemas.microsoft.com/office/powerpoint/2010/main" val="2027868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r>
              <a:rPr lang="ru-RU" dirty="0" smtClean="0"/>
              <a:t>Предмет: Стандартизация и контроль качества ЛС.</a:t>
            </a:r>
            <a:endParaRPr lang="ru-RU" dirty="0"/>
          </a:p>
        </p:txBody>
      </p:sp>
      <p:sp>
        <p:nvSpPr>
          <p:cNvPr id="3" name="Объект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ru-RU" dirty="0" smtClean="0"/>
          </a:p>
          <a:p>
            <a:r>
              <a:rPr lang="ru-RU" dirty="0" smtClean="0"/>
              <a:t>Тема: </a:t>
            </a:r>
            <a:r>
              <a:rPr lang="ru-RU" b="1" dirty="0" smtClean="0"/>
              <a:t>ОРГАНИЗАЦИЯ </a:t>
            </a:r>
            <a:r>
              <a:rPr lang="ru-RU" b="1" dirty="0"/>
              <a:t>ВНУТРИАПТЕЧНОГО КОНТРОЛЯ КАЧЕСТВА ЛЕКАРСТВЕННЫХ </a:t>
            </a:r>
            <a:r>
              <a:rPr lang="ru-RU" b="1" dirty="0" smtClean="0"/>
              <a:t>СРЕДСТВ</a:t>
            </a:r>
            <a:r>
              <a:rPr lang="ru-RU" dirty="0" smtClean="0"/>
              <a:t>. </a:t>
            </a:r>
            <a:endParaRPr lang="ru-RU" dirty="0"/>
          </a:p>
        </p:txBody>
      </p:sp>
    </p:spTree>
    <p:extLst>
      <p:ext uri="{BB962C8B-B14F-4D97-AF65-F5344CB8AC3E}">
        <p14:creationId xmlns:p14="http://schemas.microsoft.com/office/powerpoint/2010/main" val="285772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20688"/>
            <a:ext cx="8229600" cy="5616624"/>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ru-RU" b="1" i="1" dirty="0" smtClean="0"/>
              <a:t>Опросный </a:t>
            </a:r>
            <a:r>
              <a:rPr lang="ru-RU" b="1" i="1" dirty="0"/>
              <a:t>контроль</a:t>
            </a:r>
            <a:r>
              <a:rPr lang="ru-RU" dirty="0"/>
              <a:t> применяется выборочно после </a:t>
            </a:r>
            <a:r>
              <a:rPr lang="ru-RU" dirty="0" smtClean="0"/>
              <a:t>изготовления </a:t>
            </a:r>
            <a:r>
              <a:rPr lang="ru-RU" dirty="0"/>
              <a:t>фармацевтом не более 5 лекарственных форм. При проведении этого вида контроля провизор-технолог </a:t>
            </a:r>
            <a:r>
              <a:rPr lang="ru-RU" dirty="0" smtClean="0"/>
              <a:t>называет </a:t>
            </a:r>
            <a:r>
              <a:rPr lang="ru-RU" dirty="0"/>
              <a:t>наименование первого входящего в пропись ингредиента (в сложных ЛФ и его количество), после чего фармацевт по памяти называет все взятые лекарственные средства и их </a:t>
            </a:r>
            <a:r>
              <a:rPr lang="ru-RU" dirty="0" smtClean="0"/>
              <a:t>количество </a:t>
            </a:r>
            <a:r>
              <a:rPr lang="ru-RU" dirty="0"/>
              <a:t>(при использовании полуфабрикатов называет их состав и концентрацию).</a:t>
            </a:r>
          </a:p>
          <a:p>
            <a:r>
              <a:rPr lang="ru-RU" b="1" i="1" dirty="0"/>
              <a:t>Физический контроль</a:t>
            </a:r>
            <a:r>
              <a:rPr lang="ru-RU" dirty="0"/>
              <a:t> составляют действия по проверке </a:t>
            </a:r>
            <a:r>
              <a:rPr lang="ru-RU" dirty="0" smtClean="0"/>
              <a:t>общей </a:t>
            </a:r>
            <a:r>
              <a:rPr lang="ru-RU" dirty="0"/>
              <a:t>массы или объема ЛС, количества и массы отдельных доз (не менее 3 доз) и качества упаковки. Контролю </a:t>
            </a:r>
            <a:r>
              <a:rPr lang="ru-RU" dirty="0" smtClean="0"/>
              <a:t>подвергаются </a:t>
            </a:r>
            <a:r>
              <a:rPr lang="ru-RU" dirty="0"/>
              <a:t>каждая серия фасовки и внутриаптечные заготовки (не менее 3 упаковок); ЛФ, изготовленные по индивидуальным рецептам (не менее 3 %) и требующие </a:t>
            </a:r>
            <a:r>
              <a:rPr lang="ru-RU" dirty="0" smtClean="0"/>
              <a:t>стерилизации, которые </a:t>
            </a:r>
            <a:r>
              <a:rPr lang="ru-RU" dirty="0"/>
              <a:t>контролируют после расфасовки, до их стерилизации.</a:t>
            </a:r>
          </a:p>
          <a:p>
            <a:endParaRPr lang="ru-RU" dirty="0"/>
          </a:p>
        </p:txBody>
      </p:sp>
    </p:spTree>
    <p:extLst>
      <p:ext uri="{BB962C8B-B14F-4D97-AF65-F5344CB8AC3E}">
        <p14:creationId xmlns:p14="http://schemas.microsoft.com/office/powerpoint/2010/main" val="504757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229600" cy="5616624"/>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marL="0" indent="0">
              <a:buNone/>
            </a:pPr>
            <a:r>
              <a:rPr lang="ru-RU" b="1" i="1" dirty="0" smtClean="0"/>
              <a:t>   </a:t>
            </a:r>
          </a:p>
          <a:p>
            <a:pPr marL="0" indent="0">
              <a:buNone/>
            </a:pPr>
            <a:r>
              <a:rPr lang="ru-RU" b="1" i="1" dirty="0"/>
              <a:t> </a:t>
            </a:r>
            <a:r>
              <a:rPr lang="ru-RU" b="1" i="1" dirty="0" smtClean="0"/>
              <a:t>    Химический </a:t>
            </a:r>
            <a:r>
              <a:rPr lang="ru-RU" b="1" i="1" dirty="0"/>
              <a:t>контроль</a:t>
            </a:r>
            <a:r>
              <a:rPr lang="ru-RU" dirty="0"/>
              <a:t> заключается в оценке качества </a:t>
            </a:r>
            <a:r>
              <a:rPr lang="ru-RU" dirty="0" smtClean="0"/>
              <a:t>изготовленного </a:t>
            </a:r>
            <a:r>
              <a:rPr lang="ru-RU" dirty="0"/>
              <a:t>лекарственного средства по показателям: «</a:t>
            </a:r>
            <a:r>
              <a:rPr lang="ru-RU" dirty="0" smtClean="0"/>
              <a:t>подлинность</a:t>
            </a:r>
            <a:r>
              <a:rPr lang="ru-RU" dirty="0"/>
              <a:t>», «испытание на чистоту и допустимые пределы примесей» </a:t>
            </a:r>
            <a:r>
              <a:rPr lang="ru-RU" u="sng" dirty="0"/>
              <a:t>(качественный анализ</a:t>
            </a:r>
            <a:r>
              <a:rPr lang="ru-RU" baseline="30000" dirty="0"/>
              <a:t>-</a:t>
            </a:r>
            <a:r>
              <a:rPr lang="ru-RU" dirty="0"/>
              <a:t>) и «количественное </a:t>
            </a:r>
            <a:r>
              <a:rPr lang="ru-RU" dirty="0" smtClean="0"/>
              <a:t>определение</a:t>
            </a:r>
            <a:r>
              <a:rPr lang="ru-RU" dirty="0"/>
              <a:t>» </a:t>
            </a:r>
            <a:r>
              <a:rPr lang="ru-RU" u="sng" dirty="0"/>
              <a:t>(количественный анализ</a:t>
            </a:r>
            <a:r>
              <a:rPr lang="ru-RU" dirty="0"/>
              <a:t>) лекарственных веществ, </a:t>
            </a:r>
            <a:r>
              <a:rPr lang="ru-RU" dirty="0" smtClean="0"/>
              <a:t>входящих </a:t>
            </a:r>
            <a:r>
              <a:rPr lang="ru-RU" dirty="0"/>
              <a:t>в его состав.</a:t>
            </a:r>
          </a:p>
          <a:p>
            <a:r>
              <a:rPr lang="ru-RU" dirty="0"/>
              <a:t>Качественному анализу подвергаются обязательно:</a:t>
            </a:r>
          </a:p>
          <a:p>
            <a:r>
              <a:rPr lang="ru-RU" dirty="0"/>
              <a:t>очищенная вода, вода для инъекций (ежедневно) на </a:t>
            </a:r>
            <a:r>
              <a:rPr lang="ru-RU" dirty="0" smtClean="0"/>
              <a:t>отсутствие </a:t>
            </a:r>
            <a:r>
              <a:rPr lang="ru-RU" dirty="0"/>
              <a:t>хлоридов, сульфатов, солей кальция. Вода для инъекций (дополнительно) — на отсутствие </a:t>
            </a:r>
            <a:r>
              <a:rPr lang="ru-RU" dirty="0" smtClean="0"/>
              <a:t>восстанавливающих </a:t>
            </a:r>
            <a:r>
              <a:rPr lang="ru-RU" dirty="0"/>
              <a:t>веществ, аммиака и углекислоты. </a:t>
            </a:r>
            <a:r>
              <a:rPr lang="ru-RU" dirty="0" smtClean="0"/>
              <a:t>Ежеквартально </a:t>
            </a:r>
            <a:r>
              <a:rPr lang="ru-RU" dirty="0"/>
              <a:t>очищенная вода направляется в КАС для полного </a:t>
            </a:r>
            <a:r>
              <a:rPr lang="ru-RU" dirty="0" smtClean="0"/>
              <a:t>химического </a:t>
            </a:r>
            <a:r>
              <a:rPr lang="ru-RU" dirty="0"/>
              <a:t>анализа;</a:t>
            </a:r>
          </a:p>
          <a:p>
            <a:r>
              <a:rPr lang="ru-RU" dirty="0"/>
              <a:t>все ЛС, поступающие из помещений хранения в </a:t>
            </a:r>
            <a:r>
              <a:rPr lang="ru-RU" dirty="0" smtClean="0"/>
              <a:t>ассистентскую</a:t>
            </a:r>
            <a:r>
              <a:rPr lang="ru-RU" dirty="0"/>
              <a:t>, а в случае сомнения — в аптеку со склада;</a:t>
            </a:r>
          </a:p>
          <a:p>
            <a:r>
              <a:rPr lang="ru-RU" dirty="0"/>
              <a:t>концентраты и полуфабрикаты в </a:t>
            </a:r>
            <a:r>
              <a:rPr lang="ru-RU" dirty="0" err="1"/>
              <a:t>бюреточной</a:t>
            </a:r>
            <a:r>
              <a:rPr lang="ru-RU" dirty="0"/>
              <a:t> установке и в </a:t>
            </a:r>
            <a:r>
              <a:rPr lang="ru-RU" dirty="0" err="1"/>
              <a:t>штангласах</a:t>
            </a:r>
            <a:r>
              <a:rPr lang="ru-RU" dirty="0"/>
              <a:t> с пипетками в ассистентской комнате при заполнении;</a:t>
            </a:r>
          </a:p>
          <a:p>
            <a:r>
              <a:rPr lang="ru-RU" dirty="0"/>
              <a:t>лекарственные средства промышленного производства расфасованные в аптеке Л С (каждая серия);</a:t>
            </a:r>
          </a:p>
          <a:p>
            <a:pPr marL="0" indent="0">
              <a:buNone/>
            </a:pPr>
            <a:r>
              <a:rPr lang="ru-RU" dirty="0"/>
              <a:t/>
            </a:r>
            <a:br>
              <a:rPr lang="ru-RU" dirty="0"/>
            </a:br>
            <a:endParaRPr lang="ru-RU" dirty="0"/>
          </a:p>
        </p:txBody>
      </p:sp>
    </p:spTree>
    <p:extLst>
      <p:ext uri="{BB962C8B-B14F-4D97-AF65-F5344CB8AC3E}">
        <p14:creationId xmlns:p14="http://schemas.microsoft.com/office/powerpoint/2010/main" val="3657570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20688"/>
            <a:ext cx="8229600" cy="5256584"/>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ru-RU" dirty="0"/>
              <a:t>Качественный и количественный анализ (полный </a:t>
            </a:r>
            <a:r>
              <a:rPr lang="ru-RU" dirty="0" smtClean="0"/>
              <a:t>химический </a:t>
            </a:r>
            <a:r>
              <a:rPr lang="ru-RU" dirty="0"/>
              <a:t>контроль) обязательно применяют для контроля </a:t>
            </a:r>
            <a:r>
              <a:rPr lang="ru-RU" dirty="0" smtClean="0"/>
              <a:t>качества</a:t>
            </a:r>
            <a:r>
              <a:rPr lang="ru-RU" dirty="0"/>
              <a:t>:</a:t>
            </a:r>
          </a:p>
          <a:p>
            <a:r>
              <a:rPr lang="ru-RU" dirty="0"/>
              <a:t>всех растворов для инъекций до их стерилизации, </a:t>
            </a:r>
            <a:r>
              <a:rPr lang="ru-RU" dirty="0" smtClean="0"/>
              <a:t>включая </a:t>
            </a:r>
            <a:r>
              <a:rPr lang="ru-RU" dirty="0"/>
              <a:t>определение величины </a:t>
            </a:r>
            <a:r>
              <a:rPr lang="ru-RU" dirty="0" err="1"/>
              <a:t>pH</a:t>
            </a:r>
            <a:r>
              <a:rPr lang="ru-RU" dirty="0"/>
              <a:t>, </a:t>
            </a:r>
            <a:r>
              <a:rPr lang="ru-RU" dirty="0" err="1"/>
              <a:t>изотонирующих</a:t>
            </a:r>
            <a:r>
              <a:rPr lang="ru-RU" dirty="0"/>
              <a:t> и </a:t>
            </a:r>
            <a:r>
              <a:rPr lang="ru-RU" dirty="0" smtClean="0"/>
              <a:t>стабилизирующих </a:t>
            </a:r>
            <a:r>
              <a:rPr lang="ru-RU" dirty="0"/>
              <a:t>веществ. Растворы для инъекций после </a:t>
            </a:r>
            <a:r>
              <a:rPr lang="ru-RU" dirty="0" err="1"/>
              <a:t>стерилизации</a:t>
            </a:r>
            <a:r>
              <a:rPr lang="ru-RU" dirty="0"/>
              <a:t> проверяются на величину </a:t>
            </a:r>
            <a:r>
              <a:rPr lang="ru-RU" dirty="0" err="1"/>
              <a:t>pH</a:t>
            </a:r>
            <a:r>
              <a:rPr lang="ru-RU" dirty="0"/>
              <a:t>, подлинность и количественное содержание действующих веществ;</a:t>
            </a:r>
          </a:p>
          <a:p>
            <a:r>
              <a:rPr lang="ru-RU" dirty="0"/>
              <a:t>стерильных растворов для наружного применения (</a:t>
            </a:r>
            <a:r>
              <a:rPr lang="ru-RU" dirty="0" smtClean="0"/>
              <a:t>растворы </a:t>
            </a:r>
            <a:r>
              <a:rPr lang="ru-RU" dirty="0"/>
              <a:t>для лечения открытых ран, </a:t>
            </a:r>
            <a:r>
              <a:rPr lang="ru-RU" dirty="0" err="1"/>
              <a:t>интравагинального</a:t>
            </a:r>
            <a:r>
              <a:rPr lang="ru-RU" dirty="0"/>
              <a:t> введения и др.);</a:t>
            </a:r>
          </a:p>
          <a:p>
            <a:r>
              <a:rPr lang="ru-RU" dirty="0"/>
              <a:t>глазных капель и мазей с ядовитыми и наркотическими веществами;</a:t>
            </a:r>
          </a:p>
          <a:p>
            <a:r>
              <a:rPr lang="ru-RU" dirty="0"/>
              <a:t>лекарственных форм для новорожденных детей;</a:t>
            </a:r>
          </a:p>
          <a:p>
            <a:r>
              <a:rPr lang="ru-RU" dirty="0"/>
              <a:t>растворов кислоты хлористоводородной, атропина </a:t>
            </a:r>
            <a:r>
              <a:rPr lang="ru-RU" dirty="0" smtClean="0"/>
              <a:t>сульфата </a:t>
            </a:r>
            <a:r>
              <a:rPr lang="ru-RU" dirty="0"/>
              <a:t>(для внутреннего употребления) и серебра нитрата;</a:t>
            </a:r>
          </a:p>
          <a:p>
            <a:r>
              <a:rPr lang="ru-RU" dirty="0"/>
              <a:t>концентраты, полуфабрикаты, внутриаптечная заготовка (каждая серия);</a:t>
            </a:r>
          </a:p>
          <a:p>
            <a:r>
              <a:rPr lang="ru-RU" dirty="0"/>
              <a:t>стабилизаторов, применяемых при изготовлении </a:t>
            </a:r>
            <a:r>
              <a:rPr lang="ru-RU" dirty="0" smtClean="0"/>
              <a:t>растворов </a:t>
            </a:r>
            <a:r>
              <a:rPr lang="ru-RU" dirty="0"/>
              <a:t>для инъекций, и буферных растворов, необходимых при изготовлении глазных капель;</a:t>
            </a:r>
          </a:p>
          <a:p>
            <a:r>
              <a:rPr lang="ru-RU" dirty="0"/>
              <a:t>концентрации этилового спирта при разведении в аптеке.</a:t>
            </a:r>
          </a:p>
          <a:p>
            <a:endParaRPr lang="ru-RU" dirty="0"/>
          </a:p>
        </p:txBody>
      </p:sp>
    </p:spTree>
    <p:extLst>
      <p:ext uri="{BB962C8B-B14F-4D97-AF65-F5344CB8AC3E}">
        <p14:creationId xmlns:p14="http://schemas.microsoft.com/office/powerpoint/2010/main" val="3095169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8229600" cy="5616624"/>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endParaRPr lang="ru-RU" b="1" i="1" dirty="0" smtClean="0"/>
          </a:p>
          <a:p>
            <a:r>
              <a:rPr lang="ru-RU" b="1" i="1" dirty="0" smtClean="0"/>
              <a:t>Лекарства</a:t>
            </a:r>
            <a:r>
              <a:rPr lang="ru-RU" b="1" i="1" dirty="0"/>
              <a:t>, изготовленные по индивидуальным рецептам, </a:t>
            </a:r>
            <a:r>
              <a:rPr lang="ru-RU" dirty="0"/>
              <a:t>подвергаются химическому контролю </a:t>
            </a:r>
            <a:r>
              <a:rPr lang="ru-RU" b="1" i="1" dirty="0"/>
              <a:t>выборочно,</a:t>
            </a:r>
            <a:r>
              <a:rPr lang="ru-RU" dirty="0"/>
              <a:t> но не менее 3 раз в смену. Особое внимание обращается на ЛФ для детей, глазные ЛФ, наркотические и ядовитые, растворы для </a:t>
            </a:r>
            <a:r>
              <a:rPr lang="ru-RU" dirty="0" err="1"/>
              <a:t>лечебных</a:t>
            </a:r>
            <a:r>
              <a:rPr lang="ru-RU" dirty="0"/>
              <a:t> клизм. Результаты полного химического контроля, а </a:t>
            </a:r>
            <a:r>
              <a:rPr lang="ru-RU" dirty="0" err="1"/>
              <a:t>также</a:t>
            </a:r>
            <a:r>
              <a:rPr lang="ru-RU" dirty="0"/>
              <a:t> неудовлетворительного изготовления лекарств </a:t>
            </a:r>
            <a:r>
              <a:rPr lang="ru-RU" dirty="0" err="1"/>
              <a:t>регистрируют</a:t>
            </a:r>
            <a:r>
              <a:rPr lang="ru-RU" dirty="0"/>
              <a:t> в соответствующих журналах.</a:t>
            </a:r>
          </a:p>
          <a:p>
            <a:r>
              <a:rPr lang="ru-RU" dirty="0"/>
              <a:t>В процессе изготовления растворов для инъекций они </a:t>
            </a:r>
            <a:r>
              <a:rPr lang="ru-RU" dirty="0" smtClean="0"/>
              <a:t>подвергаются </a:t>
            </a:r>
            <a:r>
              <a:rPr lang="ru-RU" dirty="0"/>
              <a:t>первичному и вторичному контролю</a:t>
            </a:r>
            <a:r>
              <a:rPr lang="ru-RU" b="1" dirty="0"/>
              <a:t>. Первичный контроль</a:t>
            </a:r>
            <a:r>
              <a:rPr lang="ru-RU" dirty="0"/>
              <a:t> заключается в проведении полного химического контроля (включая определение подлинности, </a:t>
            </a:r>
            <a:r>
              <a:rPr lang="ru-RU" dirty="0" smtClean="0"/>
              <a:t>количественного </a:t>
            </a:r>
            <a:r>
              <a:rPr lang="ru-RU" dirty="0"/>
              <a:t>содержания веществ, а также определение </a:t>
            </a:r>
            <a:r>
              <a:rPr lang="ru-RU" dirty="0" err="1"/>
              <a:t>pH</a:t>
            </a:r>
            <a:r>
              <a:rPr lang="ru-RU" dirty="0"/>
              <a:t>) и </a:t>
            </a:r>
            <a:r>
              <a:rPr lang="ru-RU" dirty="0" smtClean="0"/>
              <a:t>контроле </a:t>
            </a:r>
            <a:r>
              <a:rPr lang="ru-RU" dirty="0"/>
              <a:t>на отсутствие механических включений, который </a:t>
            </a:r>
            <a:r>
              <a:rPr lang="ru-RU" dirty="0" smtClean="0"/>
              <a:t>осуществляют </a:t>
            </a:r>
            <a:r>
              <a:rPr lang="ru-RU" dirty="0"/>
              <a:t>после фильтрования и фасовки раствора (каждая склянка). </a:t>
            </a:r>
          </a:p>
          <a:p>
            <a:endParaRPr lang="ru-RU" dirty="0"/>
          </a:p>
        </p:txBody>
      </p:sp>
    </p:spTree>
    <p:extLst>
      <p:ext uri="{BB962C8B-B14F-4D97-AF65-F5344CB8AC3E}">
        <p14:creationId xmlns:p14="http://schemas.microsoft.com/office/powerpoint/2010/main" val="1070847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ru-RU" sz="2400" b="1" dirty="0"/>
              <a:t>Вторичный контроль</a:t>
            </a:r>
            <a:r>
              <a:rPr lang="ru-RU" sz="2400" dirty="0"/>
              <a:t> проводят перед </a:t>
            </a:r>
            <a:r>
              <a:rPr lang="ru-RU" sz="2400" dirty="0" smtClean="0"/>
              <a:t>оформлением </a:t>
            </a:r>
            <a:r>
              <a:rPr lang="ru-RU" sz="2400" dirty="0"/>
              <a:t>упаковки после стерилизации. Он заключается в полном химическом контроле и контроле на отсутствие механических включений, а также в проведении контроля на стерильность и пирогенные вещества, в проверке качества укупорки </a:t>
            </a:r>
            <a:r>
              <a:rPr lang="ru-RU" sz="2400" dirty="0" smtClean="0"/>
              <a:t>флаконов </a:t>
            </a:r>
            <a:r>
              <a:rPr lang="ru-RU" sz="2400" dirty="0"/>
              <a:t>и объема их наполнения</a:t>
            </a:r>
            <a:r>
              <a:rPr lang="ru-RU" sz="2400" dirty="0" smtClean="0"/>
              <a:t>.</a:t>
            </a:r>
          </a:p>
          <a:p>
            <a:r>
              <a:rPr lang="ru-RU" sz="2400" b="1" dirty="0"/>
              <a:t>Оценку качества изготовленных лекарств</a:t>
            </a:r>
            <a:r>
              <a:rPr lang="ru-RU" sz="2400" dirty="0"/>
              <a:t> проводят по двум показателям: «удовлетворяет» (годная продукция) и «не </a:t>
            </a:r>
            <a:r>
              <a:rPr lang="ru-RU" sz="2400" dirty="0" smtClean="0"/>
              <a:t>удовлетворяет</a:t>
            </a:r>
            <a:r>
              <a:rPr lang="ru-RU" sz="2400" dirty="0"/>
              <a:t>» (брак). Признаками неудовлетворительного </a:t>
            </a:r>
            <a:r>
              <a:rPr lang="ru-RU" sz="2400" dirty="0" smtClean="0"/>
              <a:t>изготовления </a:t>
            </a:r>
            <a:r>
              <a:rPr lang="ru-RU" sz="2400" dirty="0"/>
              <a:t>лекарств являются несоответствия, по описанию (внешний вид, цвет, запах); прозрачности или цветности (</a:t>
            </a:r>
            <a:r>
              <a:rPr lang="ru-RU" sz="2400" dirty="0" smtClean="0"/>
              <a:t>наличие </a:t>
            </a:r>
            <a:r>
              <a:rPr lang="ru-RU" sz="2400" dirty="0"/>
              <a:t>видимых механических включений); подлинности (</a:t>
            </a:r>
            <a:r>
              <a:rPr lang="ru-RU" sz="2400" dirty="0" smtClean="0"/>
              <a:t>отклонения </a:t>
            </a:r>
            <a:r>
              <a:rPr lang="ru-RU" sz="2400" dirty="0"/>
              <a:t>по массе и объему).</a:t>
            </a:r>
          </a:p>
          <a:p>
            <a:r>
              <a:rPr lang="ru-RU" sz="2400" dirty="0"/>
              <a:t>Результаты полного химического контроля регистрируется в специальном журнале.</a:t>
            </a:r>
          </a:p>
          <a:p>
            <a:r>
              <a:rPr lang="ru-RU" sz="2400" dirty="0"/>
              <a:t>После проведения полного химического контроля качества ЛС провизор-аналитик проставляет на ППК и на оборотной стороне рецепта номер анализа и свою подпись.</a:t>
            </a:r>
          </a:p>
          <a:p>
            <a:r>
              <a:rPr lang="ru-RU" sz="2400" dirty="0" smtClean="0"/>
              <a:t> </a:t>
            </a:r>
            <a:endParaRPr lang="ru-RU" sz="2400" dirty="0"/>
          </a:p>
        </p:txBody>
      </p:sp>
    </p:spTree>
    <p:extLst>
      <p:ext uri="{BB962C8B-B14F-4D97-AF65-F5344CB8AC3E}">
        <p14:creationId xmlns:p14="http://schemas.microsoft.com/office/powerpoint/2010/main" val="244467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ru-RU" b="1" dirty="0"/>
              <a:t>Требования к персоналу</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sz="2000" dirty="0"/>
              <a:t>На предприятии должно быть необходимое количество персонала, имеющего соответствующее образование и способного выполнять производственные операции или операции по контролю качества, что является одним из условий создания и поддерживания на должном уровне системы обеспечения качества. Весь персонал должен быть заинтересован в получении готового продукта высокого качества.</a:t>
            </a:r>
          </a:p>
          <a:p>
            <a:r>
              <a:rPr lang="ru-RU" sz="2000" dirty="0"/>
              <a:t>Руководитель фармацевтического предприятия должен иметь образование и практический опыт, связанные с производством лекарственных средств. В тесном контакте с ним должны работать независимые друг от друга специалисты, отвечающие за вопросы организации производства, контроля качества продукции, реализации продукции, и другие ответственные специалисты.</a:t>
            </a:r>
          </a:p>
          <a:p>
            <a:r>
              <a:rPr lang="ru-RU" sz="2000" dirty="0" smtClean="0"/>
              <a:t> </a:t>
            </a:r>
            <a:endParaRPr lang="ru-RU" sz="2000" dirty="0"/>
          </a:p>
        </p:txBody>
      </p:sp>
    </p:spTree>
    <p:extLst>
      <p:ext uri="{BB962C8B-B14F-4D97-AF65-F5344CB8AC3E}">
        <p14:creationId xmlns:p14="http://schemas.microsoft.com/office/powerpoint/2010/main" val="2147233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229600" cy="540060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endParaRPr lang="ru-RU" i="1" dirty="0" smtClean="0"/>
          </a:p>
          <a:p>
            <a:r>
              <a:rPr lang="ru-RU" i="1" dirty="0" smtClean="0"/>
              <a:t>В </a:t>
            </a:r>
            <a:r>
              <a:rPr lang="ru-RU" i="1" dirty="0"/>
              <a:t>обязанности руководителя производства, как правило, входят:</a:t>
            </a:r>
            <a:endParaRPr lang="ru-RU" dirty="0"/>
          </a:p>
          <a:p>
            <a:r>
              <a:rPr lang="ru-RU" dirty="0"/>
              <a:t>- организация производства в соответствии с требованиями технологической документации и "Правил..." для получения готового продукта надлежащего качества;</a:t>
            </a:r>
          </a:p>
          <a:p>
            <a:r>
              <a:rPr lang="ru-RU" dirty="0"/>
              <a:t>- утверждение производственных инструкций, включая инструкции по проведению </a:t>
            </a:r>
            <a:r>
              <a:rPr lang="ru-RU" dirty="0" smtClean="0"/>
              <a:t>по стадийного </a:t>
            </a:r>
            <a:r>
              <a:rPr lang="ru-RU" dirty="0"/>
              <a:t>контроля процесса производства, и обеспечение их точного соблюдения;</a:t>
            </a:r>
          </a:p>
          <a:p>
            <a:r>
              <a:rPr lang="ru-RU" dirty="0"/>
              <a:t>- обеспечение правильного ведения текущей производственной документации (отчетов о серии, маршрутных карт и др.) и утверждение их ответственными сотрудниками перед передачей в отдел контроля качества;</a:t>
            </a:r>
          </a:p>
          <a:p>
            <a:r>
              <a:rPr lang="ru-RU" dirty="0"/>
              <a:t>- осуществление контроля за состоянием производственных помещений, оборудования и его техническим обслуживанием;</a:t>
            </a:r>
          </a:p>
          <a:p>
            <a:r>
              <a:rPr lang="ru-RU" dirty="0"/>
              <a:t>- обеспечение проведения </a:t>
            </a:r>
            <a:r>
              <a:rPr lang="ru-RU" dirty="0" err="1"/>
              <a:t>валидации</a:t>
            </a:r>
            <a:r>
              <a:rPr lang="ru-RU" dirty="0"/>
              <a:t> технологического оборудования, производственного процесса и калибровки контрольно-измерительных приборов, хранения оригиналов документации и отчетов в доступной форме в определенном месте;</a:t>
            </a:r>
          </a:p>
        </p:txBody>
      </p:sp>
    </p:spTree>
    <p:extLst>
      <p:ext uri="{BB962C8B-B14F-4D97-AF65-F5344CB8AC3E}">
        <p14:creationId xmlns:p14="http://schemas.microsoft.com/office/powerpoint/2010/main" val="2389910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373616" cy="5400600"/>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endParaRPr lang="ru-RU" dirty="0" smtClean="0"/>
          </a:p>
          <a:p>
            <a:r>
              <a:rPr lang="ru-RU" dirty="0" smtClean="0"/>
              <a:t>- </a:t>
            </a:r>
            <a:r>
              <a:rPr lang="ru-RU" dirty="0"/>
              <a:t>контроль за проведением обучения персонала по утвержденным программам как в начале, так и в ходе дальнейшей работы на предприятии;</a:t>
            </a:r>
          </a:p>
          <a:p>
            <a:r>
              <a:rPr lang="ru-RU" dirty="0"/>
              <a:t>- обеспечение соблюдения персоналом правил техники безопасности.</a:t>
            </a:r>
          </a:p>
          <a:p>
            <a:r>
              <a:rPr lang="ru-RU" i="1" dirty="0"/>
              <a:t>В обязанности руководителя отдела контроля качества, как правило, входят:</a:t>
            </a:r>
            <a:endParaRPr lang="ru-RU" dirty="0"/>
          </a:p>
          <a:p>
            <a:r>
              <a:rPr lang="ru-RU" dirty="0"/>
              <a:t>- выдача разрешения на использование в производстве исходного сырья, вспомогательных, упаковочных и маркировочных материалов и полупродуктов, а также разрешение на реализацию готового продукта;</a:t>
            </a:r>
          </a:p>
          <a:p>
            <a:r>
              <a:rPr lang="ru-RU" dirty="0"/>
              <a:t>- обеспечение составления и утверждение методик и/или инструкций по отбору проб, проведению анализов сырья и материалов, полупродуктов и готового продукта, инструкций по оценке и контролю условий производства и других документов, непосредственно связанных с контролем качества готового продукта;</a:t>
            </a:r>
          </a:p>
          <a:p>
            <a:r>
              <a:rPr lang="ru-RU" dirty="0"/>
              <a:t>- оценка производственной документации на серию продукта (отчетов о серии, маршрутных карт и др.);</a:t>
            </a:r>
          </a:p>
          <a:p>
            <a:r>
              <a:rPr lang="ru-RU" dirty="0"/>
              <a:t>- обеспечение проведения всех необходимых контрольных испытаний (анализов);</a:t>
            </a:r>
          </a:p>
          <a:p>
            <a:r>
              <a:rPr lang="ru-RU" dirty="0"/>
              <a:t>- осуществление контроля за состоянием помещений отдела, оборудованием, контрольно-измерительными приборами и их техническим обслуживанием;</a:t>
            </a:r>
          </a:p>
          <a:p>
            <a:pPr marL="0" indent="0">
              <a:buNone/>
            </a:pPr>
            <a:endParaRPr lang="ru-RU" dirty="0"/>
          </a:p>
        </p:txBody>
      </p:sp>
    </p:spTree>
    <p:extLst>
      <p:ext uri="{BB962C8B-B14F-4D97-AF65-F5344CB8AC3E}">
        <p14:creationId xmlns:p14="http://schemas.microsoft.com/office/powerpoint/2010/main" val="425133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endParaRPr lang="ru-RU" dirty="0" smtClean="0"/>
          </a:p>
          <a:p>
            <a:r>
              <a:rPr lang="ru-RU" dirty="0"/>
              <a:t> обеспечение проведения необходимого процесса </a:t>
            </a:r>
            <a:r>
              <a:rPr lang="ru-RU" dirty="0" err="1"/>
              <a:t>валидации</a:t>
            </a:r>
            <a:r>
              <a:rPr lang="ru-RU" dirty="0"/>
              <a:t>, включая </a:t>
            </a:r>
            <a:r>
              <a:rPr lang="ru-RU" dirty="0" err="1"/>
              <a:t>валидацию</a:t>
            </a:r>
            <a:r>
              <a:rPr lang="ru-RU" dirty="0"/>
              <a:t> аналитических методов, и калибровки контрольно-измерительных приборов;</a:t>
            </a:r>
          </a:p>
          <a:p>
            <a:r>
              <a:rPr lang="ru-RU" dirty="0"/>
              <a:t>- утверждение программ обучения персонала предприятия, в том числе отдела контроля качества, и контроль за проведением обучения как в начале, так и в ходе дальнейшей работы.</a:t>
            </a:r>
          </a:p>
          <a:p>
            <a:r>
              <a:rPr lang="ru-RU" dirty="0"/>
              <a:t>Кроме того, руководитель ОКК может выполнять функции Уполномоченного лица при экспорте лекарственных средств.</a:t>
            </a:r>
          </a:p>
          <a:p>
            <a:r>
              <a:rPr lang="ru-RU" i="1" dirty="0"/>
              <a:t>Руководитель производства и руководитель отдела контроля качества, кроме того, должны совместно отвечать за следующее:</a:t>
            </a:r>
            <a:endParaRPr lang="ru-RU" dirty="0"/>
          </a:p>
          <a:p>
            <a:r>
              <a:rPr lang="ru-RU" dirty="0"/>
              <a:t>- контроль за соблюдением требований;</a:t>
            </a:r>
          </a:p>
          <a:p>
            <a:r>
              <a:rPr lang="ru-RU" dirty="0"/>
              <a:t>- составление и утверждение технологических регламентов и другой текущей производственной документации, включая дополнения и изменения к ним;</a:t>
            </a:r>
          </a:p>
          <a:p>
            <a:r>
              <a:rPr lang="ru-RU" dirty="0"/>
              <a:t>- контроль за соблюдением на производстве соответствующих санитарно-гигиенических условий;</a:t>
            </a:r>
          </a:p>
          <a:p>
            <a:r>
              <a:rPr lang="ru-RU" dirty="0"/>
              <a:t>- проведение </a:t>
            </a:r>
            <a:r>
              <a:rPr lang="ru-RU" dirty="0" err="1"/>
              <a:t>самоинспекции</a:t>
            </a:r>
            <a:r>
              <a:rPr lang="ru-RU" dirty="0"/>
              <a:t>.</a:t>
            </a:r>
          </a:p>
          <a:p>
            <a:endParaRPr lang="ru-RU" dirty="0"/>
          </a:p>
        </p:txBody>
      </p:sp>
    </p:spTree>
    <p:extLst>
      <p:ext uri="{BB962C8B-B14F-4D97-AF65-F5344CB8AC3E}">
        <p14:creationId xmlns:p14="http://schemas.microsoft.com/office/powerpoint/2010/main" val="3128779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8229600" cy="5472608"/>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endParaRPr lang="ru-RU" b="1" dirty="0" smtClean="0"/>
          </a:p>
          <a:p>
            <a:r>
              <a:rPr lang="ru-RU" b="1" dirty="0" smtClean="0"/>
              <a:t>Личная </a:t>
            </a:r>
            <a:r>
              <a:rPr lang="ru-RU" b="1" dirty="0"/>
              <a:t>гигиена персонала</a:t>
            </a:r>
            <a:endParaRPr lang="ru-RU" dirty="0"/>
          </a:p>
          <a:p>
            <a:r>
              <a:rPr lang="ru-RU" dirty="0"/>
              <a:t>На каждом фармацевтическом предприятии должна быть составлена подробная программа по гигиене, включающая правила соблюдения персоналом личной гигиены, правила гигиены труда и правила использования и ношения технологической одежды. Эти правила должны быть понятны каждому сотруднику и точно соблюдаться.</a:t>
            </a:r>
          </a:p>
          <a:p>
            <a:r>
              <a:rPr lang="ru-RU" dirty="0"/>
              <a:t>При поступлении на работу персонал должен пройти медицинское обследование. Весь персонал, занятый непосредственно на производстве, включая временно работающих, должен проходить регулярные медицинские осмотры. Персонал, осуществляющий визуальный контроль, должен проходить регулярные осмотры врачами-окулистами.</a:t>
            </a:r>
          </a:p>
          <a:p>
            <a:r>
              <a:rPr lang="ru-RU" dirty="0"/>
              <a:t>К работе, связанной с изготовлением, контролем или хранением лекарственных средств, не должны допускаться носители патогенной микрофлоры и люди, страдающие аллергическими и кожными заболеваниями. Временно, до нормализации состояния здоровья, к работе не должны допускаться больные инфекционными заболеваниями или сотрудники, имеющие повреждения кожи различной степени.</a:t>
            </a:r>
          </a:p>
          <a:p>
            <a:r>
              <a:rPr lang="ru-RU" dirty="0"/>
              <a:t>Персонал, занятый в процессе производства лекарственных средств, должен строго соблюдать инструкции, регламентирующие состояние здоровья и требования личной гигиены.</a:t>
            </a:r>
          </a:p>
          <a:p>
            <a:endParaRPr lang="ru-RU" dirty="0"/>
          </a:p>
        </p:txBody>
      </p:sp>
    </p:spTree>
    <p:extLst>
      <p:ext uri="{BB962C8B-B14F-4D97-AF65-F5344CB8AC3E}">
        <p14:creationId xmlns:p14="http://schemas.microsoft.com/office/powerpoint/2010/main" val="83104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ru-RU" dirty="0" smtClean="0"/>
              <a:t>План: </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sz="2400" b="1" dirty="0" smtClean="0"/>
              <a:t>Контроль </a:t>
            </a:r>
            <a:r>
              <a:rPr lang="ru-RU" sz="2400" b="1" dirty="0"/>
              <a:t>качества готовых лекарственных </a:t>
            </a:r>
            <a:r>
              <a:rPr lang="ru-RU" sz="2400" b="1" dirty="0" smtClean="0"/>
              <a:t>форм. </a:t>
            </a:r>
          </a:p>
          <a:p>
            <a:r>
              <a:rPr lang="ru-RU" sz="2400" b="1" dirty="0" smtClean="0"/>
              <a:t>Внутриаптечный </a:t>
            </a:r>
            <a:r>
              <a:rPr lang="ru-RU" sz="2400" b="1" dirty="0"/>
              <a:t>контроль качества лекарственных средств рецептурно-производственного </a:t>
            </a:r>
            <a:r>
              <a:rPr lang="ru-RU" sz="2400" b="1" dirty="0" smtClean="0"/>
              <a:t>отдела.</a:t>
            </a:r>
          </a:p>
          <a:p>
            <a:r>
              <a:rPr lang="ru-RU" sz="2400" b="1" dirty="0" smtClean="0"/>
              <a:t>Требования </a:t>
            </a:r>
            <a:r>
              <a:rPr lang="ru-RU" sz="2400" b="1" dirty="0"/>
              <a:t>к </a:t>
            </a:r>
            <a:r>
              <a:rPr lang="ru-RU" sz="2400" b="1" dirty="0" smtClean="0"/>
              <a:t>персоналу.</a:t>
            </a:r>
          </a:p>
          <a:p>
            <a:r>
              <a:rPr lang="ru-RU" sz="2400" b="1" dirty="0" smtClean="0"/>
              <a:t>Условия </a:t>
            </a:r>
            <a:r>
              <a:rPr lang="ru-RU" sz="2400" b="1" dirty="0"/>
              <a:t>хранения различной фармацевтической </a:t>
            </a:r>
            <a:r>
              <a:rPr lang="ru-RU" sz="2400" b="1" dirty="0" smtClean="0"/>
              <a:t>продукции.</a:t>
            </a:r>
          </a:p>
          <a:p>
            <a:r>
              <a:rPr lang="ru-RU" sz="2400" b="1" dirty="0" smtClean="0"/>
              <a:t>Порядок </a:t>
            </a:r>
            <a:r>
              <a:rPr lang="ru-RU" sz="2400" b="1" dirty="0"/>
              <a:t>хранения и отпуска лекарственных </a:t>
            </a:r>
            <a:r>
              <a:rPr lang="ru-RU" sz="2400" b="1" dirty="0" smtClean="0"/>
              <a:t>средств.</a:t>
            </a:r>
          </a:p>
          <a:p>
            <a:r>
              <a:rPr lang="ru-RU" sz="2400" b="1" dirty="0" smtClean="0"/>
              <a:t>Заключение. </a:t>
            </a:r>
          </a:p>
          <a:p>
            <a:endParaRPr lang="ru-RU" dirty="0"/>
          </a:p>
        </p:txBody>
      </p:sp>
    </p:spTree>
    <p:extLst>
      <p:ext uri="{BB962C8B-B14F-4D97-AF65-F5344CB8AC3E}">
        <p14:creationId xmlns:p14="http://schemas.microsoft.com/office/powerpoint/2010/main" val="1398307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ru-RU" sz="3200" b="1" dirty="0"/>
              <a:t>Условия хранения различной фармацевтической продукции</a:t>
            </a:r>
            <a:endParaRPr lang="ru-RU" sz="3200"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endParaRPr lang="ru-RU" dirty="0" smtClean="0"/>
          </a:p>
          <a:p>
            <a:r>
              <a:rPr lang="ru-RU" dirty="0" smtClean="0"/>
              <a:t>Все </a:t>
            </a:r>
            <a:r>
              <a:rPr lang="ru-RU" dirty="0"/>
              <a:t>лекарственные средства, в зависимости от физических и физико-химических свойств, воздействия на них различных факторов внешней среды, делят на:</a:t>
            </a:r>
          </a:p>
          <a:p>
            <a:r>
              <a:rPr lang="ru-RU" dirty="0"/>
              <a:t>- требующие защиты от света,</a:t>
            </a:r>
          </a:p>
          <a:p>
            <a:r>
              <a:rPr lang="ru-RU" dirty="0"/>
              <a:t>- требующие защиты от воздействия влаги,</a:t>
            </a:r>
          </a:p>
          <a:p>
            <a:r>
              <a:rPr lang="ru-RU" dirty="0"/>
              <a:t>- требующие защиты от улетучивания и высыхания,</a:t>
            </a:r>
          </a:p>
          <a:p>
            <a:r>
              <a:rPr lang="ru-RU" dirty="0"/>
              <a:t>- требующие защиты от воздействия повышенной температуры,</a:t>
            </a:r>
          </a:p>
          <a:p>
            <a:r>
              <a:rPr lang="ru-RU" dirty="0"/>
              <a:t>- требующие защиты от пониженной температуры,</a:t>
            </a:r>
          </a:p>
          <a:p>
            <a:r>
              <a:rPr lang="ru-RU" dirty="0"/>
              <a:t>- требующие защиты от воздействия газов, содержащихся в окружающей среде,</a:t>
            </a:r>
          </a:p>
          <a:p>
            <a:r>
              <a:rPr lang="ru-RU" dirty="0"/>
              <a:t>- пахучие, красящие и отдельная группа лекарственных средств - дезинфицирующие средства.</a:t>
            </a:r>
          </a:p>
          <a:p>
            <a:endParaRPr lang="ru-RU" dirty="0"/>
          </a:p>
        </p:txBody>
      </p:sp>
    </p:spTree>
    <p:extLst>
      <p:ext uri="{BB962C8B-B14F-4D97-AF65-F5344CB8AC3E}">
        <p14:creationId xmlns:p14="http://schemas.microsoft.com/office/powerpoint/2010/main" val="1742900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229600" cy="54006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endParaRPr lang="ru-RU" dirty="0" smtClean="0"/>
          </a:p>
          <a:p>
            <a:r>
              <a:rPr lang="ru-RU" dirty="0" smtClean="0"/>
              <a:t>Нормальным </a:t>
            </a:r>
            <a:r>
              <a:rPr lang="ru-RU" dirty="0"/>
              <a:t>считается хранение в сухом, хорошо проветриваемом помещении при температуре 15–25°С или, в зависимости от климатических условий, до 30°С. Посторонние запахи, другие источники загрязнения и интенсивный свет должны быть исключены.</a:t>
            </a:r>
          </a:p>
          <a:p>
            <a:r>
              <a:rPr lang="ru-RU" dirty="0"/>
              <a:t>Лекарственные средства, которые должны храниться при специфических условиях, требуют соответствующих инструкций по хранению. Отклонения от инструкций допускаются только на краткосрочный период (например, во время местных перевозок), если при этом специальные условия (например, постоянное хранение в холоде) не оговорены отдельно.</a:t>
            </a:r>
          </a:p>
          <a:p>
            <a:r>
              <a:rPr lang="ru-RU" dirty="0"/>
              <a:t>Условия хранения фармацевтических продуктов и материалов должны соответствовать требованиям на этикетке, основанным на результатах исследований стабильности. Рекомендуется использовать следующие формулировки инструкций на этикетках</a:t>
            </a:r>
          </a:p>
          <a:p>
            <a:endParaRPr lang="ru-RU" dirty="0"/>
          </a:p>
        </p:txBody>
      </p:sp>
    </p:spTree>
    <p:extLst>
      <p:ext uri="{BB962C8B-B14F-4D97-AF65-F5344CB8AC3E}">
        <p14:creationId xmlns:p14="http://schemas.microsoft.com/office/powerpoint/2010/main" val="4053314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ru-RU" b="1" dirty="0"/>
              <a:t>Порядок хранения и отпуска лекарственных средств</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sz="2600" dirty="0"/>
              <a:t>Аптека осуществляет свою деятельность на основании лицензии на фармацевтическую деятельность, выданной в установленном порядке.</a:t>
            </a:r>
          </a:p>
          <a:p>
            <a:r>
              <a:rPr lang="ru-RU" sz="2600" dirty="0"/>
              <a:t>Аптека занимается осуществлением реализации готовых лекарственных препаратов и других товаров, разрешенных к отпуску из аптечных организаций, населению по рецептам или без рецептов врача и учреждениям здравоохранения по требованиям или заявками</a:t>
            </a:r>
            <a:r>
              <a:rPr lang="ru-RU" sz="2600" dirty="0" smtClean="0"/>
              <a:t>.</a:t>
            </a:r>
          </a:p>
          <a:p>
            <a:endParaRPr lang="ru-RU" sz="2600" dirty="0"/>
          </a:p>
          <a:p>
            <a:endParaRPr lang="ru-RU" dirty="0"/>
          </a:p>
        </p:txBody>
      </p:sp>
    </p:spTree>
    <p:extLst>
      <p:ext uri="{BB962C8B-B14F-4D97-AF65-F5344CB8AC3E}">
        <p14:creationId xmlns:p14="http://schemas.microsoft.com/office/powerpoint/2010/main" val="672847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5328592"/>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ru-RU" sz="2800" dirty="0"/>
              <a:t>Не допускается реализация лекарственных препаратов и других товаров, пришедших в негодность, с истекшим сроком годности, незаконных копий лекарственных препаратов.</a:t>
            </a:r>
          </a:p>
          <a:p>
            <a:r>
              <a:rPr lang="ru-RU" sz="2800" dirty="0"/>
              <a:t>В аптеке четкая организация приемки, приемочного контроля и хранения продукции, что является основополагающими аспектами в обеспечении качества ЛС.</a:t>
            </a:r>
          </a:p>
          <a:p>
            <a:r>
              <a:rPr lang="ru-RU" sz="3100" dirty="0"/>
              <a:t>В помещениях хранения ЛС ведется наблюдение и фиксация в соответствующих журналах или в электронном виде показателей температуры и относительной влажности воздуха.</a:t>
            </a:r>
          </a:p>
          <a:p>
            <a:r>
              <a:rPr lang="ru-RU" sz="3100" dirty="0"/>
              <a:t>Контролю также подвергается и температурный режим в холодильниках. Контролирующие приборы сертифицированы, калиброваны и подвергаться проверке в установленном порядке.</a:t>
            </a:r>
          </a:p>
          <a:p>
            <a:r>
              <a:rPr lang="ru-RU" sz="3100" dirty="0"/>
              <a:t>В аптеке ведется учет лекарственных препаратов с ограниченным сроком годности.</a:t>
            </a:r>
          </a:p>
          <a:p>
            <a:endParaRPr lang="ru-RU" dirty="0"/>
          </a:p>
        </p:txBody>
      </p:sp>
    </p:spTree>
    <p:extLst>
      <p:ext uri="{BB962C8B-B14F-4D97-AF65-F5344CB8AC3E}">
        <p14:creationId xmlns:p14="http://schemas.microsoft.com/office/powerpoint/2010/main" val="2804549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ru-RU" b="1" dirty="0" smtClean="0"/>
              <a:t/>
            </a:r>
            <a:br>
              <a:rPr lang="ru-RU" b="1" dirty="0" smtClean="0"/>
            </a:br>
            <a:r>
              <a:rPr lang="ru-RU" b="1" dirty="0" smtClean="0"/>
              <a:t>Заключение</a:t>
            </a:r>
            <a:r>
              <a:rPr lang="ru-RU" dirty="0"/>
              <a:t/>
            </a:r>
            <a:br>
              <a:rPr lang="ru-RU" dirty="0"/>
            </a:b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ru-RU" b="1" dirty="0"/>
              <a:t>Заключение</a:t>
            </a:r>
            <a:endParaRPr lang="ru-RU" dirty="0"/>
          </a:p>
          <a:p>
            <a:r>
              <a:rPr lang="ru-RU" dirty="0"/>
              <a:t>Была проанализирована научная, справочная литература, нормативная документация, касающаяся организации внутриаптечного контроля качества лекарственных средств.</a:t>
            </a:r>
          </a:p>
          <a:p>
            <a:r>
              <a:rPr lang="ru-RU" dirty="0"/>
              <a:t>В ходе анализа были изучены такие вопросы как:</a:t>
            </a:r>
          </a:p>
          <a:p>
            <a:r>
              <a:rPr lang="ru-RU" dirty="0"/>
              <a:t>организация внутриаптечного контроля качества и его нормативно-правовое регулирование;</a:t>
            </a:r>
          </a:p>
          <a:p>
            <a:r>
              <a:rPr lang="ru-RU" dirty="0"/>
              <a:t>виды внутриаптечного контроля качества.</a:t>
            </a:r>
          </a:p>
          <a:p>
            <a:r>
              <a:rPr lang="ru-RU" dirty="0"/>
              <a:t>Непосредственный контроль в аптеке включает следующие основные направления:</a:t>
            </a:r>
          </a:p>
          <a:p>
            <a:r>
              <a:rPr lang="ru-RU" dirty="0"/>
              <a:t>-контроль качества лекарственных веществ, поступающих от промышленности;</a:t>
            </a:r>
          </a:p>
          <a:p>
            <a:r>
              <a:rPr lang="ru-RU" dirty="0"/>
              <a:t>- контроль качества очищенной воды;</a:t>
            </a:r>
          </a:p>
          <a:p>
            <a:r>
              <a:rPr lang="ru-RU" dirty="0"/>
              <a:t>- различные виды контроля качества лекарственных форм, изготовляемых в аптеке;</a:t>
            </a:r>
          </a:p>
          <a:p>
            <a:endParaRPr lang="ru-RU" dirty="0"/>
          </a:p>
        </p:txBody>
      </p:sp>
    </p:spTree>
    <p:extLst>
      <p:ext uri="{BB962C8B-B14F-4D97-AF65-F5344CB8AC3E}">
        <p14:creationId xmlns:p14="http://schemas.microsoft.com/office/powerpoint/2010/main" val="1174977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29600" cy="5112568"/>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ru-RU" dirty="0"/>
              <a:t>с целью обеспечения сохранности качества ЛС должны хранится в соответствии с их физико- химическими требованиями;</a:t>
            </a:r>
          </a:p>
          <a:p>
            <a:r>
              <a:rPr lang="ru-RU" dirty="0"/>
              <a:t>устанавливаются нормативными документами соответствующие требования к персоналу и требования к помещениям аптек.</a:t>
            </a:r>
          </a:p>
          <a:p>
            <a:r>
              <a:rPr lang="ru-RU" dirty="0"/>
              <a:t>Внутриаптечный контроль качества лекарственных средств включает не только аналитический контроль, но и систему мероприятий, которые обеспечивают правильный прием, хранение, приготовление и отпуск их.</a:t>
            </a:r>
          </a:p>
          <a:p>
            <a:endParaRPr lang="ru-RU" dirty="0"/>
          </a:p>
        </p:txBody>
      </p:sp>
    </p:spTree>
    <p:extLst>
      <p:ext uri="{BB962C8B-B14F-4D97-AF65-F5344CB8AC3E}">
        <p14:creationId xmlns:p14="http://schemas.microsoft.com/office/powerpoint/2010/main" val="752009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29600" cy="5256584"/>
          </a:xfrm>
        </p:spPr>
        <p:style>
          <a:lnRef idx="1">
            <a:schemeClr val="accent1"/>
          </a:lnRef>
          <a:fillRef idx="2">
            <a:schemeClr val="accent1"/>
          </a:fillRef>
          <a:effectRef idx="1">
            <a:schemeClr val="accent1"/>
          </a:effectRef>
          <a:fontRef idx="minor">
            <a:schemeClr val="dk1"/>
          </a:fontRef>
        </p:style>
        <p:txBody>
          <a:bodyPr>
            <a:normAutofit/>
          </a:bodyPr>
          <a:lstStyle/>
          <a:p>
            <a:r>
              <a:rPr lang="ru-RU" sz="2800" dirty="0"/>
              <a:t>Заведующий аптекой, его заместители, провизор-аналитик</a:t>
            </a:r>
          </a:p>
          <a:p>
            <a:r>
              <a:rPr lang="ru-RU" sz="2800" dirty="0"/>
              <a:t>владеют всеми видами внутриаптечного контроля качества</a:t>
            </a:r>
          </a:p>
          <a:p>
            <a:r>
              <a:rPr lang="ru-RU" sz="2800" dirty="0"/>
              <a:t>лекарственных средств и в отсутствие провизора-аналитика способны обеспечить их выполнение;</a:t>
            </a:r>
          </a:p>
        </p:txBody>
      </p:sp>
    </p:spTree>
    <p:extLst>
      <p:ext uri="{BB962C8B-B14F-4D97-AF65-F5344CB8AC3E}">
        <p14:creationId xmlns:p14="http://schemas.microsoft.com/office/powerpoint/2010/main" val="1631183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92696"/>
            <a:ext cx="8229600" cy="5328592"/>
          </a:xfrm>
        </p:spPr>
        <p:style>
          <a:lnRef idx="1">
            <a:schemeClr val="accent2"/>
          </a:lnRef>
          <a:fillRef idx="2">
            <a:schemeClr val="accent2"/>
          </a:fillRef>
          <a:effectRef idx="1">
            <a:schemeClr val="accent2"/>
          </a:effectRef>
          <a:fontRef idx="minor">
            <a:schemeClr val="dk1"/>
          </a:fontRef>
        </p:style>
        <p:txBody>
          <a:bodyPr>
            <a:normAutofit/>
          </a:bodyPr>
          <a:lstStyle/>
          <a:p>
            <a:r>
              <a:rPr lang="ru-RU" sz="2800" b="1" i="1" dirty="0" smtClean="0"/>
              <a:t>Контрольные вопросы:</a:t>
            </a:r>
          </a:p>
          <a:p>
            <a:r>
              <a:rPr lang="ru-RU" sz="2000" dirty="0"/>
              <a:t>Место внутриаптечного контроля в государственной системе контроля качества ЛС</a:t>
            </a:r>
            <a:r>
              <a:rPr lang="ru-RU" sz="2000" dirty="0" smtClean="0"/>
              <a:t>.</a:t>
            </a:r>
          </a:p>
          <a:p>
            <a:r>
              <a:rPr lang="ru-RU" sz="2000" dirty="0" smtClean="0"/>
              <a:t>2</a:t>
            </a:r>
            <a:r>
              <a:rPr lang="ru-RU" sz="2000" dirty="0"/>
              <a:t>. Приемочный контроль. </a:t>
            </a:r>
            <a:endParaRPr lang="ru-RU" sz="2000" dirty="0" smtClean="0"/>
          </a:p>
          <a:p>
            <a:r>
              <a:rPr lang="ru-RU" sz="2000" dirty="0" smtClean="0"/>
              <a:t>3</a:t>
            </a:r>
            <a:r>
              <a:rPr lang="ru-RU" sz="2000" dirty="0"/>
              <a:t>. Особенности внутриаптечного контроля. </a:t>
            </a:r>
            <a:endParaRPr lang="ru-RU" sz="2000" dirty="0" smtClean="0"/>
          </a:p>
          <a:p>
            <a:r>
              <a:rPr lang="ru-RU" sz="2000" dirty="0" smtClean="0"/>
              <a:t>4</a:t>
            </a:r>
            <a:r>
              <a:rPr lang="ru-RU" sz="2000" dirty="0"/>
              <a:t>. Нормативные акты, регламентирующие организацию и порядок внутриаптечного контроля. </a:t>
            </a:r>
            <a:endParaRPr lang="ru-RU" sz="2000" dirty="0" smtClean="0"/>
          </a:p>
          <a:p>
            <a:r>
              <a:rPr lang="ru-RU" sz="2000" dirty="0" smtClean="0"/>
              <a:t>5</a:t>
            </a:r>
            <a:r>
              <a:rPr lang="ru-RU" sz="2000" dirty="0"/>
              <a:t>. Профессионально-должностные требования к провизору-аналитику аптеки. </a:t>
            </a:r>
            <a:endParaRPr lang="ru-RU" sz="2000" dirty="0" smtClean="0"/>
          </a:p>
          <a:p>
            <a:r>
              <a:rPr lang="ru-RU" sz="2000" dirty="0" smtClean="0"/>
              <a:t>6</a:t>
            </a:r>
            <a:r>
              <a:rPr lang="ru-RU" sz="2000" dirty="0"/>
              <a:t>. Организация рабочего места провизора-аналитика. </a:t>
            </a:r>
            <a:endParaRPr lang="ru-RU" sz="2000" dirty="0" smtClean="0"/>
          </a:p>
          <a:p>
            <a:r>
              <a:rPr lang="ru-RU" sz="2000" dirty="0" smtClean="0"/>
              <a:t>7</a:t>
            </a:r>
            <a:r>
              <a:rPr lang="ru-RU" sz="2000" dirty="0"/>
              <a:t>. Оборудование контрольно-аналитического кабинета (стола). </a:t>
            </a:r>
            <a:endParaRPr lang="ru-RU" sz="2000" dirty="0" smtClean="0"/>
          </a:p>
          <a:p>
            <a:r>
              <a:rPr lang="ru-RU" sz="2000" dirty="0" smtClean="0"/>
              <a:t>8</a:t>
            </a:r>
            <a:r>
              <a:rPr lang="ru-RU" sz="2000" dirty="0"/>
              <a:t>. Номенклатура титрованных растворов, реактивов, индикаторов</a:t>
            </a:r>
          </a:p>
        </p:txBody>
      </p:sp>
    </p:spTree>
    <p:extLst>
      <p:ext uri="{BB962C8B-B14F-4D97-AF65-F5344CB8AC3E}">
        <p14:creationId xmlns:p14="http://schemas.microsoft.com/office/powerpoint/2010/main" val="1225160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3"/>
            <a:ext cx="8229600" cy="5112569"/>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ru-RU" sz="2800" b="1" dirty="0"/>
              <a:t>Список литературы</a:t>
            </a:r>
            <a:endParaRPr lang="ru-RU" sz="2800" dirty="0"/>
          </a:p>
          <a:p>
            <a:r>
              <a:rPr lang="ru-RU" sz="2800" dirty="0" err="1"/>
              <a:t>Багирова</a:t>
            </a:r>
            <a:r>
              <a:rPr lang="ru-RU" sz="2800" dirty="0"/>
              <a:t> В.Л. Управление и экономика фармации: учебник / </a:t>
            </a:r>
            <a:r>
              <a:rPr lang="ru-RU" sz="2800" dirty="0" err="1"/>
              <a:t>Багирова</a:t>
            </a:r>
            <a:r>
              <a:rPr lang="ru-RU" sz="2800" dirty="0"/>
              <a:t> В.Л..- М.: ОАО «Издательства «Медицина», 2004.-720с.;</a:t>
            </a:r>
          </a:p>
          <a:p>
            <a:r>
              <a:rPr lang="ru-RU" sz="2800" dirty="0"/>
              <a:t>Лоскутова Е.Е. Учебник: Управление экономикой фармации.- М.: Академия -2008-255-258.;</a:t>
            </a:r>
          </a:p>
          <a:p>
            <a:r>
              <a:rPr lang="ru-RU" b="1" i="1" dirty="0" smtClean="0"/>
              <a:t>     Интернет </a:t>
            </a:r>
            <a:r>
              <a:rPr lang="ru-RU" b="1" i="1" dirty="0"/>
              <a:t>ресурсы:</a:t>
            </a:r>
          </a:p>
          <a:p>
            <a:r>
              <a:rPr lang="ru-RU" u="sng" dirty="0"/>
              <a:t>http://knowledge.allbest.ru/</a:t>
            </a:r>
            <a:r>
              <a:rPr lang="ru-RU" dirty="0"/>
              <a:t>;</a:t>
            </a:r>
          </a:p>
          <a:p>
            <a:r>
              <a:rPr lang="ru-RU" u="sng" dirty="0"/>
              <a:t>http://otherreferats.allbest.ru/</a:t>
            </a:r>
            <a:r>
              <a:rPr lang="ru-RU" dirty="0"/>
              <a:t>;</a:t>
            </a:r>
          </a:p>
          <a:p>
            <a:r>
              <a:rPr lang="ru-RU" u="sng" dirty="0"/>
              <a:t>http://static.ofap.ulstu.ru/</a:t>
            </a:r>
            <a:r>
              <a:rPr lang="ru-RU" dirty="0"/>
              <a:t>;</a:t>
            </a:r>
          </a:p>
          <a:p>
            <a:r>
              <a:rPr lang="ru-RU" u="sng" dirty="0"/>
              <a:t>http://mosapteki.ru/modules/news/</a:t>
            </a:r>
            <a:r>
              <a:rPr lang="ru-RU" dirty="0"/>
              <a:t>.</a:t>
            </a:r>
          </a:p>
          <a:p>
            <a:pPr marL="0" indent="0">
              <a:buNone/>
            </a:pPr>
            <a:r>
              <a:rPr lang="ru-RU" dirty="0"/>
              <a:t/>
            </a:r>
            <a:br>
              <a:rPr lang="ru-RU" dirty="0"/>
            </a:br>
            <a:endParaRPr lang="ru-RU" dirty="0"/>
          </a:p>
        </p:txBody>
      </p:sp>
    </p:spTree>
    <p:extLst>
      <p:ext uri="{BB962C8B-B14F-4D97-AF65-F5344CB8AC3E}">
        <p14:creationId xmlns:p14="http://schemas.microsoft.com/office/powerpoint/2010/main" val="3705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ru-RU" sz="2800" b="1" dirty="0"/>
              <a:t>Контроль качества готовых лекарственных форм. </a:t>
            </a:r>
            <a:br>
              <a:rPr lang="ru-RU" sz="2800" b="1" dirty="0"/>
            </a:br>
            <a:endParaRPr lang="ru-RU" sz="2800"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ru-RU" dirty="0" smtClean="0"/>
              <a:t> </a:t>
            </a:r>
            <a:r>
              <a:rPr lang="ru-RU" sz="2000" dirty="0"/>
              <a:t>При проверках аптечных организаций выявляются некачественные лекарства, приобретения которых можно было бы избежать при правильной организации приемочного контроля. Иногда приемочный контроль сводится к простому пересчету поступившего товара и сверке с указанными цифрами в накладной</a:t>
            </a:r>
            <a:r>
              <a:rPr lang="ru-RU" sz="2000" dirty="0" smtClean="0"/>
              <a:t>.</a:t>
            </a:r>
          </a:p>
          <a:p>
            <a:r>
              <a:rPr lang="ru-RU" sz="2000" i="1" dirty="0"/>
              <a:t>Условия приема лекарств в аптечных учреждениях:</a:t>
            </a:r>
            <a:endParaRPr lang="ru-RU" sz="2000" dirty="0"/>
          </a:p>
          <a:p>
            <a:r>
              <a:rPr lang="ru-RU" sz="2000" dirty="0"/>
              <a:t>Прием осуществляется при наличии договора на закупку лекарственных средств.</a:t>
            </a:r>
          </a:p>
          <a:p>
            <a:r>
              <a:rPr lang="ru-RU" sz="2000" dirty="0"/>
              <a:t>К договору должна быть приложена копия лицензии на право производства, изготовления, реализации, осуществления фармацевтической деятельности. Ставится под контроль срок действия лицензии.</a:t>
            </a:r>
          </a:p>
          <a:p>
            <a:r>
              <a:rPr lang="ru-RU" sz="2000" dirty="0"/>
              <a:t>Наличие в аптечной организации приказа руководителя о назначении должностного лица, ответственного за проведение приемочного контроля, и специалиста, замещающего это лицо при его отсутствии.</a:t>
            </a:r>
          </a:p>
          <a:p>
            <a:pPr marL="0" indent="0">
              <a:buNone/>
            </a:pPr>
            <a:endParaRPr lang="ru-RU" sz="2000" dirty="0"/>
          </a:p>
        </p:txBody>
      </p:sp>
    </p:spTree>
    <p:extLst>
      <p:ext uri="{BB962C8B-B14F-4D97-AF65-F5344CB8AC3E}">
        <p14:creationId xmlns:p14="http://schemas.microsoft.com/office/powerpoint/2010/main" val="281698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9"/>
            <a:ext cx="8363272" cy="554461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ru-RU" dirty="0"/>
              <a:t>При приемке лекарственных препаратов должна быть обеспечена защита поступающих лекарств от атмосферных осадков, воздействия низких и высоких температур.</a:t>
            </a:r>
          </a:p>
          <a:p>
            <a:r>
              <a:rPr lang="ru-RU" dirty="0"/>
              <a:t>Соблюдение поставщиком правил доставки препаратов, требующих особых условий хранения.</a:t>
            </a:r>
          </a:p>
          <a:p>
            <a:r>
              <a:rPr lang="ru-RU" dirty="0"/>
              <a:t>Количество принимаемых препаратов, требующих особых условий хранения, должно соответствовать емкости специального оборудования.</a:t>
            </a:r>
          </a:p>
          <a:p>
            <a:r>
              <a:rPr lang="ru-RU" dirty="0"/>
              <a:t>Все поставки товара должны сопровождаться документами, позволяющими установить:</a:t>
            </a:r>
          </a:p>
          <a:p>
            <a:r>
              <a:rPr lang="ru-RU" dirty="0"/>
              <a:t>- дату отгрузки;</a:t>
            </a:r>
          </a:p>
          <a:p>
            <a:r>
              <a:rPr lang="ru-RU" dirty="0"/>
              <a:t>- наименование лекарственного препарата (включая лекарственную форму и дозировку);</a:t>
            </a:r>
          </a:p>
          <a:p>
            <a:r>
              <a:rPr lang="ru-RU" dirty="0"/>
              <a:t>- номер серии и партии;</a:t>
            </a:r>
          </a:p>
          <a:p>
            <a:r>
              <a:rPr lang="ru-RU" dirty="0"/>
              <a:t>- количество поставленного товара;</a:t>
            </a:r>
          </a:p>
          <a:p>
            <a:r>
              <a:rPr lang="ru-RU" dirty="0"/>
              <a:t>- цену отпущенного лекарственного препарата;</a:t>
            </a:r>
          </a:p>
          <a:p>
            <a:r>
              <a:rPr lang="ru-RU" dirty="0"/>
              <a:t>- наименование и адрес поставщика;</a:t>
            </a:r>
          </a:p>
          <a:p>
            <a:r>
              <a:rPr lang="ru-RU" dirty="0"/>
              <a:t>- наименование и адрес получателя;</a:t>
            </a:r>
          </a:p>
          <a:p>
            <a:r>
              <a:rPr lang="ru-RU" dirty="0"/>
              <a:t>- документы, подтверждающие качество.</a:t>
            </a:r>
          </a:p>
          <a:p>
            <a:endParaRPr lang="ru-RU" dirty="0"/>
          </a:p>
        </p:txBody>
      </p:sp>
    </p:spTree>
    <p:extLst>
      <p:ext uri="{BB962C8B-B14F-4D97-AF65-F5344CB8AC3E}">
        <p14:creationId xmlns:p14="http://schemas.microsoft.com/office/powerpoint/2010/main" val="230225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424936" cy="540060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ru-RU" sz="2900" i="1" dirty="0"/>
              <a:t>Правила приема лекарственных средств:</a:t>
            </a:r>
            <a:endParaRPr lang="ru-RU" sz="2900" dirty="0"/>
          </a:p>
          <a:p>
            <a:r>
              <a:rPr lang="ru-RU" sz="2900" dirty="0"/>
              <a:t>Сразу после поступления лекарств в учреждение проводится приемочный контроль.</a:t>
            </a:r>
          </a:p>
          <a:p>
            <a:r>
              <a:rPr lang="ru-RU" dirty="0"/>
              <a:t>Термолабильные препараты должны доставляться в </a:t>
            </a:r>
            <a:r>
              <a:rPr lang="ru-RU" dirty="0" err="1"/>
              <a:t>термоконтейнерах</a:t>
            </a:r>
            <a:r>
              <a:rPr lang="ru-RU" dirty="0"/>
              <a:t> или специально оборудованных автомобилях. При нарушении условий доставки покупатель должен отказаться от приема указанной группы препаратов. При соблюдении правил транспортировки лекарства немедленно размещаются в холодильном оборудовании соответственно указанному на этикетках температурному режиму.</a:t>
            </a:r>
          </a:p>
          <a:p>
            <a:r>
              <a:rPr lang="ru-RU" dirty="0"/>
              <a:t>Не подлежат приемке лекарственные средства с истекшим сроком годности, не соответствующие требованиям по качеству и без документов, удостоверяющих их качество.</a:t>
            </a:r>
          </a:p>
          <a:p>
            <a:r>
              <a:rPr lang="ru-RU" dirty="0"/>
              <a:t>Для подтверждения качества согласно Правилам продажи отдельных видов товаров при розничной торговле возможно предоставление одного из следующих документов:</a:t>
            </a:r>
          </a:p>
          <a:p>
            <a:r>
              <a:rPr lang="ru-RU" dirty="0"/>
              <a:t>- сертификат соответствия (СС);</a:t>
            </a:r>
          </a:p>
          <a:p>
            <a:r>
              <a:rPr lang="ru-RU" dirty="0" smtClean="0"/>
              <a:t>- </a:t>
            </a:r>
            <a:r>
              <a:rPr lang="ru-RU" dirty="0"/>
              <a:t>копия СС, заверенная держателем подлинника СС, нотариусом или органом по сертификации, выдавшим сертификат (межрегиональный центр сертификации имеет право заверять все СС на лекарственные средства, выданные в Системе сертификации</a:t>
            </a:r>
            <a:r>
              <a:rPr lang="ru-RU" dirty="0" smtClean="0"/>
              <a:t>);</a:t>
            </a:r>
          </a:p>
        </p:txBody>
      </p:sp>
    </p:spTree>
    <p:extLst>
      <p:ext uri="{BB962C8B-B14F-4D97-AF65-F5344CB8AC3E}">
        <p14:creationId xmlns:p14="http://schemas.microsoft.com/office/powerpoint/2010/main" val="257823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76672"/>
            <a:ext cx="8229600" cy="5472608"/>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ru-RU" sz="2400" dirty="0"/>
              <a:t> </a:t>
            </a:r>
            <a:r>
              <a:rPr lang="ru-RU" sz="2400" dirty="0" smtClean="0"/>
              <a:t>    - </a:t>
            </a:r>
            <a:r>
              <a:rPr lang="ru-RU" sz="2400" dirty="0"/>
              <a:t>сертификат соответствия (СС);</a:t>
            </a:r>
          </a:p>
          <a:p>
            <a:r>
              <a:rPr lang="ru-RU" sz="2400" dirty="0"/>
              <a:t>- копия СС, заверенная держателем подлинника СС, нотариусом или органом по сертификации, выдавшим сертификат (межрегиональный центр сертификации имеет право заверять все СС на лекарственные средства, выданные в Системе сертификации);</a:t>
            </a:r>
          </a:p>
          <a:p>
            <a:r>
              <a:rPr lang="ru-RU" sz="2400" dirty="0" smtClean="0"/>
              <a:t>- </a:t>
            </a:r>
            <a:r>
              <a:rPr lang="ru-RU" sz="2400" dirty="0"/>
              <a:t>товарно-сопроводительные документы, оформленные изготовителем или продавцом и содержащие следующие сведения</a:t>
            </a:r>
            <a:r>
              <a:rPr lang="ru-RU" sz="2400" dirty="0" smtClean="0"/>
              <a:t>: </a:t>
            </a:r>
            <a:endParaRPr lang="ru-RU" sz="2400" dirty="0"/>
          </a:p>
          <a:p>
            <a:r>
              <a:rPr lang="ru-RU" sz="2400" dirty="0"/>
              <a:t>1) номер СС;</a:t>
            </a:r>
          </a:p>
          <a:p>
            <a:r>
              <a:rPr lang="ru-RU" sz="2400" dirty="0"/>
              <a:t>2) срок его действия;</a:t>
            </a:r>
          </a:p>
          <a:p>
            <a:r>
              <a:rPr lang="ru-RU" sz="2400" dirty="0"/>
              <a:t>3) орган, выдавший сертификат.</a:t>
            </a:r>
          </a:p>
          <a:p>
            <a:endParaRPr lang="ru-RU" dirty="0"/>
          </a:p>
          <a:p>
            <a:endParaRPr lang="ru-RU" dirty="0"/>
          </a:p>
        </p:txBody>
      </p:sp>
    </p:spTree>
    <p:extLst>
      <p:ext uri="{BB962C8B-B14F-4D97-AF65-F5344CB8AC3E}">
        <p14:creationId xmlns:p14="http://schemas.microsoft.com/office/powerpoint/2010/main" val="270743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68313" y="404813"/>
            <a:ext cx="8229600" cy="5472112"/>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ru-RU" dirty="0"/>
              <a:t>Контроль по показателю "Описание" включает проверку внешнего вида, цвета, запаха. В случае сомнения (другой цвет оболочки, помутнение и т.п.) проводят сравнение с описанием, обозначенным в инструкции по применению препарата. При несоответствии описания лекарство не подлежит приемке. Аптека имеет право вернуть его поставщику или передать в испытательную лабораторию для проведения анализа.</a:t>
            </a:r>
          </a:p>
          <a:p>
            <a:r>
              <a:rPr lang="ru-RU" dirty="0"/>
              <a:t>При проверке по показателю "Упаковка" обращают внимание на ее целостность (групповая и индивидуальная упаковка не должны быть повреждены, подмочены и т.п.), наличие инструкции или листка-вкладыша на русском языке. При отсутствии вторичной упаковки на каждую первичную упаковку должна быть инструкция. В этом случае обращают особое внимание на условия хранения, обозначенные в тексте инструкции.</a:t>
            </a:r>
          </a:p>
          <a:p>
            <a:r>
              <a:rPr lang="ru-RU" dirty="0"/>
              <a:t>При получении субстанций лекарственных средств следует обращать внимание на соответствие упаковки физико-химическим свойствам и указанным в Государственной фармакопее (ГФ) условиям хранения.</a:t>
            </a:r>
          </a:p>
          <a:p>
            <a:endParaRPr lang="ru-RU" dirty="0"/>
          </a:p>
        </p:txBody>
      </p:sp>
    </p:spTree>
    <p:extLst>
      <p:ext uri="{BB962C8B-B14F-4D97-AF65-F5344CB8AC3E}">
        <p14:creationId xmlns:p14="http://schemas.microsoft.com/office/powerpoint/2010/main" val="933178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ru-RU" sz="2400" b="1" dirty="0"/>
              <a:t>Внутриаптечный контроль качества лекарственных средств рецептурно-производственного отдела</a:t>
            </a:r>
            <a:endParaRPr lang="ru-RU" sz="2400"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ru-RU" dirty="0"/>
              <a:t>Работы по контролю за качеством лекарств в аптеке возлагается на провизора и провизора-технолога </a:t>
            </a:r>
            <a:r>
              <a:rPr lang="ru-RU" dirty="0" smtClean="0"/>
              <a:t>контролёра</a:t>
            </a:r>
            <a:r>
              <a:rPr lang="ru-RU" dirty="0"/>
              <a:t>, которые обязаны владеть всеми видами внутриаптечного контроля. Руководитель аптеки и его заместители обязаны обеспечить условия выполнения всех видов контроля в соответствии всех видов инструкции.</a:t>
            </a:r>
          </a:p>
          <a:p>
            <a:r>
              <a:rPr lang="ru-RU" dirty="0"/>
              <a:t>Провизор-аналитик, впервые назначенный на должность должен пройти стажировку в территориальной контрольно-аналитической лаборатории.</a:t>
            </a:r>
          </a:p>
          <a:p>
            <a:r>
              <a:rPr lang="ru-RU" dirty="0"/>
              <a:t>Внутриаптечный контроль включает все стадии процесса изготовления лекарственных средств, он осуществляется в двух направлениях:</a:t>
            </a:r>
          </a:p>
          <a:p>
            <a:r>
              <a:rPr lang="ru-RU" dirty="0"/>
              <a:t>1.Контроль качества лекарственных веществ и других предметов использующихся в процессе изготовления лекарств.</a:t>
            </a:r>
          </a:p>
          <a:p>
            <a:r>
              <a:rPr lang="ru-RU" dirty="0"/>
              <a:t>а) Соблюдение правил приема и хранения лекарственных препаратов в аптеке;</a:t>
            </a:r>
          </a:p>
          <a:p>
            <a:r>
              <a:rPr lang="ru-RU" dirty="0"/>
              <a:t>б) Правильная обработка аптечной посуды и вспомогательных материалов;</a:t>
            </a:r>
          </a:p>
          <a:p>
            <a:r>
              <a:rPr lang="ru-RU" dirty="0"/>
              <a:t>в) Соблюдение санитарных и фармацевтических режимов, правильного получения и хранения воды очищенной, концентратов и полуфабрикатов.</a:t>
            </a:r>
          </a:p>
        </p:txBody>
      </p:sp>
    </p:spTree>
    <p:extLst>
      <p:ext uri="{BB962C8B-B14F-4D97-AF65-F5344CB8AC3E}">
        <p14:creationId xmlns:p14="http://schemas.microsoft.com/office/powerpoint/2010/main" val="2308238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29600" cy="5472608"/>
          </a:xfrm>
        </p:spPr>
        <p:style>
          <a:lnRef idx="1">
            <a:schemeClr val="accent1"/>
          </a:lnRef>
          <a:fillRef idx="2">
            <a:schemeClr val="accent1"/>
          </a:fillRef>
          <a:effectRef idx="1">
            <a:schemeClr val="accent1"/>
          </a:effectRef>
          <a:fontRef idx="minor">
            <a:schemeClr val="dk1"/>
          </a:fontRef>
        </p:style>
        <p:txBody>
          <a:bodyPr/>
          <a:lstStyle/>
          <a:p>
            <a:endParaRPr lang="ru-RU" sz="2000" b="1" i="1" dirty="0" smtClean="0"/>
          </a:p>
          <a:p>
            <a:r>
              <a:rPr lang="ru-RU" sz="2000" b="1" i="1" dirty="0" smtClean="0"/>
              <a:t>Письменный </a:t>
            </a:r>
            <a:r>
              <a:rPr lang="ru-RU" sz="2000" b="1" i="1" dirty="0"/>
              <a:t>контроль</a:t>
            </a:r>
            <a:r>
              <a:rPr lang="ru-RU" sz="2000" dirty="0"/>
              <a:t> предусматривает при изготовлении лекарственных форм заполнение паспорта письменного </a:t>
            </a:r>
            <a:r>
              <a:rPr lang="ru-RU" sz="2000" dirty="0" smtClean="0"/>
              <a:t>контроля</a:t>
            </a:r>
            <a:r>
              <a:rPr lang="ru-RU" sz="2000" dirty="0"/>
              <a:t>. В паспорте указываются дата, номер рецепта; </a:t>
            </a:r>
            <a:r>
              <a:rPr lang="ru-RU" sz="2000" dirty="0" smtClean="0"/>
              <a:t>наименование </a:t>
            </a:r>
            <a:r>
              <a:rPr lang="ru-RU" sz="2000" dirty="0"/>
              <a:t>лекарственного средства на латинском языке, их количество, масса отдельных доз и их число; коэффициенты </a:t>
            </a:r>
            <a:r>
              <a:rPr lang="ru-RU" sz="2000" dirty="0" err="1"/>
              <a:t>водопоглощения</a:t>
            </a:r>
            <a:r>
              <a:rPr lang="ru-RU" sz="2000" dirty="0"/>
              <a:t> и увеличения объема, формулы расчета, подписи </a:t>
            </a:r>
            <a:r>
              <a:rPr lang="ru-RU" sz="2000" dirty="0" smtClean="0"/>
              <a:t>изготовившего,    </a:t>
            </a:r>
            <a:r>
              <a:rPr lang="ru-RU" sz="2000" b="1" i="1" dirty="0" smtClean="0"/>
              <a:t>Органолептический </a:t>
            </a:r>
            <a:r>
              <a:rPr lang="ru-RU" sz="2000" b="1" i="1" dirty="0"/>
              <a:t>контроль</a:t>
            </a:r>
            <a:r>
              <a:rPr lang="ru-RU" sz="2000" dirty="0"/>
              <a:t> заключается в проверке </a:t>
            </a:r>
            <a:r>
              <a:rPr lang="ru-RU" sz="2000" dirty="0" smtClean="0"/>
              <a:t>внешнего </a:t>
            </a:r>
            <a:r>
              <a:rPr lang="ru-RU" sz="2000" dirty="0"/>
              <a:t>вида лекарственных форм, цвета, запаха, однородности смешения (до разделения на дозы), отсутствия механических включений, причем однородность смешения проверяется </a:t>
            </a:r>
            <a:r>
              <a:rPr lang="ru-RU" sz="2000" dirty="0" smtClean="0"/>
              <a:t>выборочно </a:t>
            </a:r>
            <a:r>
              <a:rPr lang="ru-RU" sz="2000" dirty="0"/>
              <a:t>у каждого фармацевта в течение рабочего дня с </a:t>
            </a:r>
            <a:r>
              <a:rPr lang="ru-RU" sz="2000" dirty="0" smtClean="0"/>
              <a:t>учетом </a:t>
            </a:r>
            <a:r>
              <a:rPr lang="ru-RU" sz="2000" dirty="0"/>
              <a:t>лекарственных форм. Результаты контроля регистрируют в соответствующих </a:t>
            </a:r>
            <a:r>
              <a:rPr lang="ru-RU" sz="2000" dirty="0" smtClean="0"/>
              <a:t>журналах  и </a:t>
            </a:r>
            <a:r>
              <a:rPr lang="ru-RU" sz="2000" dirty="0"/>
              <a:t>проверившего </a:t>
            </a:r>
            <a:r>
              <a:rPr lang="ru-RU" sz="2000" dirty="0" smtClean="0"/>
              <a:t>лекарство. </a:t>
            </a:r>
            <a:endParaRPr lang="ru-RU" dirty="0"/>
          </a:p>
        </p:txBody>
      </p:sp>
    </p:spTree>
    <p:extLst>
      <p:ext uri="{BB962C8B-B14F-4D97-AF65-F5344CB8AC3E}">
        <p14:creationId xmlns:p14="http://schemas.microsoft.com/office/powerpoint/2010/main" val="22555557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2091</Words>
  <Application>Microsoft Office PowerPoint</Application>
  <PresentationFormat>Экран (4:3)</PresentationFormat>
  <Paragraphs>173</Paragraphs>
  <Slides>28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Предмет: Стандартизация и контроль качества ЛС.</vt:lpstr>
      <vt:lpstr>План: </vt:lpstr>
      <vt:lpstr>Контроль качества готовых лекарственных форм.  </vt:lpstr>
      <vt:lpstr>Презентация PowerPoint</vt:lpstr>
      <vt:lpstr>Презентация PowerPoint</vt:lpstr>
      <vt:lpstr>Презентация PowerPoint</vt:lpstr>
      <vt:lpstr>Презентация PowerPoint</vt:lpstr>
      <vt:lpstr>Внутриаптечный контроль качества лекарственных средств рецептурно-производственного отдела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Требования к персоналу</vt:lpstr>
      <vt:lpstr>Презентация PowerPoint</vt:lpstr>
      <vt:lpstr>Презентация PowerPoint</vt:lpstr>
      <vt:lpstr>Презентация PowerPoint</vt:lpstr>
      <vt:lpstr>Презентация PowerPoint</vt:lpstr>
      <vt:lpstr>Условия хранения различной фармацевтической продукции</vt:lpstr>
      <vt:lpstr>Презентация PowerPoint</vt:lpstr>
      <vt:lpstr>Порядок хранения и отпуска лекарственных средств</vt:lpstr>
      <vt:lpstr>Презентация PowerPoint</vt:lpstr>
      <vt:lpstr> Заключение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Предмет: Стандартизация и контроль качества ЛС.</dc:title>
  <dc:creator>админ</dc:creator>
  <cp:lastModifiedBy>админ</cp:lastModifiedBy>
  <cp:revision>7</cp:revision>
  <dcterms:created xsi:type="dcterms:W3CDTF">2020-08-24T07:10:09Z</dcterms:created>
  <dcterms:modified xsi:type="dcterms:W3CDTF">2020-08-27T06:08:38Z</dcterms:modified>
</cp:coreProperties>
</file>